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Montserrat SemiBold"/>
      <p:regular r:id="rId25"/>
      <p:bold r:id="rId26"/>
      <p:italic r:id="rId27"/>
      <p:boldItalic r:id="rId28"/>
    </p:embeddedFont>
    <p:embeddedFont>
      <p:font typeface="Playfair Display"/>
      <p:regular r:id="rId29"/>
      <p:bold r:id="rId30"/>
      <p:italic r:id="rId31"/>
      <p:boldItalic r:id="rId32"/>
    </p:embeddedFont>
    <p:embeddedFont>
      <p:font typeface="Montserrat"/>
      <p:regular r:id="rId33"/>
      <p:bold r:id="rId34"/>
      <p:italic r:id="rId35"/>
      <p:boldItalic r:id="rId36"/>
    </p:embeddedFont>
    <p:embeddedFont>
      <p:font typeface="Montserrat Medium"/>
      <p:regular r:id="rId37"/>
      <p:bold r:id="rId38"/>
      <p:italic r:id="rId39"/>
      <p:boldItalic r:id="rId40"/>
    </p:embeddedFont>
    <p:embeddedFont>
      <p:font typeface="Old Standard TT"/>
      <p:regular r:id="rId41"/>
      <p:bold r:id="rId42"/>
      <p:italic r:id="rId43"/>
    </p:embeddedFont>
    <p:embeddedFont>
      <p:font typeface="Montserrat ExtraBold"/>
      <p:bold r:id="rId44"/>
      <p:boldItalic r:id="rId45"/>
    </p:embeddedFont>
    <p:embeddedFont>
      <p:font typeface="Oswald"/>
      <p:regular r:id="rId46"/>
      <p:bold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Medium-boldItalic.fntdata"/><Relationship Id="rId20" Type="http://schemas.openxmlformats.org/officeDocument/2006/relationships/slide" Target="slides/slide15.xml"/><Relationship Id="rId42" Type="http://schemas.openxmlformats.org/officeDocument/2006/relationships/font" Target="fonts/OldStandardTT-bold.fntdata"/><Relationship Id="rId41" Type="http://schemas.openxmlformats.org/officeDocument/2006/relationships/font" Target="fonts/OldStandardTT-regular.fntdata"/><Relationship Id="rId22" Type="http://schemas.openxmlformats.org/officeDocument/2006/relationships/slide" Target="slides/slide17.xml"/><Relationship Id="rId44" Type="http://schemas.openxmlformats.org/officeDocument/2006/relationships/font" Target="fonts/MontserratExtraBold-bold.fntdata"/><Relationship Id="rId21" Type="http://schemas.openxmlformats.org/officeDocument/2006/relationships/slide" Target="slides/slide16.xml"/><Relationship Id="rId43" Type="http://schemas.openxmlformats.org/officeDocument/2006/relationships/font" Target="fonts/OldStandardTT-italic.fntdata"/><Relationship Id="rId24" Type="http://schemas.openxmlformats.org/officeDocument/2006/relationships/slide" Target="slides/slide19.xml"/><Relationship Id="rId46" Type="http://schemas.openxmlformats.org/officeDocument/2006/relationships/font" Target="fonts/Oswald-regular.fntdata"/><Relationship Id="rId23" Type="http://schemas.openxmlformats.org/officeDocument/2006/relationships/slide" Target="slides/slide18.xml"/><Relationship Id="rId45" Type="http://schemas.openxmlformats.org/officeDocument/2006/relationships/font" Target="fonts/MontserratExtra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SemiBold-bold.fntdata"/><Relationship Id="rId25" Type="http://schemas.openxmlformats.org/officeDocument/2006/relationships/font" Target="fonts/MontserratSemiBold-regular.fntdata"/><Relationship Id="rId47" Type="http://schemas.openxmlformats.org/officeDocument/2006/relationships/font" Target="fonts/Oswald-bold.fntdata"/><Relationship Id="rId28" Type="http://schemas.openxmlformats.org/officeDocument/2006/relationships/font" Target="fonts/MontserratSemiBold-boldItalic.fntdata"/><Relationship Id="rId27" Type="http://schemas.openxmlformats.org/officeDocument/2006/relationships/font" Target="fonts/MontserratSemi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layfairDisplay-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layfairDisplay-italic.fntdata"/><Relationship Id="rId30" Type="http://schemas.openxmlformats.org/officeDocument/2006/relationships/font" Target="fonts/PlayfairDisplay-bold.fntdata"/><Relationship Id="rId11" Type="http://schemas.openxmlformats.org/officeDocument/2006/relationships/slide" Target="slides/slide6.xml"/><Relationship Id="rId33" Type="http://schemas.openxmlformats.org/officeDocument/2006/relationships/font" Target="fonts/Montserrat-regular.fntdata"/><Relationship Id="rId10" Type="http://schemas.openxmlformats.org/officeDocument/2006/relationships/slide" Target="slides/slide5.xml"/><Relationship Id="rId32" Type="http://schemas.openxmlformats.org/officeDocument/2006/relationships/font" Target="fonts/PlayfairDisplay-boldItalic.fntdata"/><Relationship Id="rId13" Type="http://schemas.openxmlformats.org/officeDocument/2006/relationships/slide" Target="slides/slide8.xml"/><Relationship Id="rId35" Type="http://schemas.openxmlformats.org/officeDocument/2006/relationships/font" Target="fonts/Montserrat-italic.fntdata"/><Relationship Id="rId12" Type="http://schemas.openxmlformats.org/officeDocument/2006/relationships/slide" Target="slides/slide7.xml"/><Relationship Id="rId34" Type="http://schemas.openxmlformats.org/officeDocument/2006/relationships/font" Target="fonts/Montserrat-bold.fntdata"/><Relationship Id="rId15" Type="http://schemas.openxmlformats.org/officeDocument/2006/relationships/slide" Target="slides/slide10.xml"/><Relationship Id="rId37" Type="http://schemas.openxmlformats.org/officeDocument/2006/relationships/font" Target="fonts/MontserratMedium-regular.fntdata"/><Relationship Id="rId14" Type="http://schemas.openxmlformats.org/officeDocument/2006/relationships/slide" Target="slides/slide9.xml"/><Relationship Id="rId36" Type="http://schemas.openxmlformats.org/officeDocument/2006/relationships/font" Target="fonts/Montserrat-boldItalic.fntdata"/><Relationship Id="rId17" Type="http://schemas.openxmlformats.org/officeDocument/2006/relationships/slide" Target="slides/slide12.xml"/><Relationship Id="rId39" Type="http://schemas.openxmlformats.org/officeDocument/2006/relationships/font" Target="fonts/MontserratMedium-italic.fntdata"/><Relationship Id="rId16" Type="http://schemas.openxmlformats.org/officeDocument/2006/relationships/slide" Target="slides/slide11.xml"/><Relationship Id="rId38" Type="http://schemas.openxmlformats.org/officeDocument/2006/relationships/font" Target="fonts/MontserratMedium-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gif>
</file>

<file path=ppt/media/image12.png>
</file>

<file path=ppt/media/image13.png>
</file>

<file path=ppt/media/image14.png>
</file>

<file path=ppt/media/image15.pn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c30b7b9be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c30b7b9be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c30b7b9be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c30b7b9be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c30b7b9be5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c30b7b9be5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c30b7b9be5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c30b7b9be5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c30b7b9be5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c30b7b9be5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c93d30e6d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c93d30e6d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ccdfd3086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ccdfd3086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c93d30e6d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c93d30e6d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c30b7b9be5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c30b7b9be5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c93d30e6d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c93d30e6d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bff93ecc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bff93ecc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bff93ecc5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bff93ecc5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c3bf60724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c3bf60724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c3bf60724a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c3bf60724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3bf60724a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3bf60724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c3bf60724a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c3bf60724a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c30b7b9be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c30b7b9be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c30b7b9be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c30b7b9be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358475" y="0"/>
            <a:ext cx="38532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13" name="Google Shape;13;p2"/>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normAutofit/>
          </a:bodyPr>
          <a:lstStyle>
            <a:lvl1pPr lv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14" name="Google Shape;14;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999925"/>
            <a:ext cx="8520600" cy="214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highlight>
                  <a:schemeClr val="dk1"/>
                </a:highlight>
              </a:defRPr>
            </a:lvl1pPr>
            <a:lvl2pPr indent="-317500" lvl="1" marL="914400" algn="ctr">
              <a:spcBef>
                <a:spcPts val="0"/>
              </a:spcBef>
              <a:spcAft>
                <a:spcPts val="0"/>
              </a:spcAft>
              <a:buSzPts val="1400"/>
              <a:buChar char="○"/>
              <a:defRPr>
                <a:highlight>
                  <a:schemeClr val="dk1"/>
                </a:highlight>
              </a:defRPr>
            </a:lvl2pPr>
            <a:lvl3pPr indent="-317500" lvl="2" marL="1371600" algn="ctr">
              <a:spcBef>
                <a:spcPts val="0"/>
              </a:spcBef>
              <a:spcAft>
                <a:spcPts val="0"/>
              </a:spcAft>
              <a:buSzPts val="1400"/>
              <a:buChar char="■"/>
              <a:defRPr>
                <a:highlight>
                  <a:schemeClr val="dk1"/>
                </a:highlight>
              </a:defRPr>
            </a:lvl3pPr>
            <a:lvl4pPr indent="-317500" lvl="3" marL="1828800" algn="ctr">
              <a:spcBef>
                <a:spcPts val="0"/>
              </a:spcBef>
              <a:spcAft>
                <a:spcPts val="0"/>
              </a:spcAft>
              <a:buSzPts val="1400"/>
              <a:buChar char="●"/>
              <a:defRPr>
                <a:highlight>
                  <a:schemeClr val="dk1"/>
                </a:highlight>
              </a:defRPr>
            </a:lvl4pPr>
            <a:lvl5pPr indent="-317500" lvl="4" marL="2286000" algn="ctr">
              <a:spcBef>
                <a:spcPts val="0"/>
              </a:spcBef>
              <a:spcAft>
                <a:spcPts val="0"/>
              </a:spcAft>
              <a:buSzPts val="1400"/>
              <a:buChar char="○"/>
              <a:defRPr>
                <a:highlight>
                  <a:schemeClr val="dk1"/>
                </a:highlight>
              </a:defRPr>
            </a:lvl5pPr>
            <a:lvl6pPr indent="-317500" lvl="5" marL="2743200" algn="ctr">
              <a:spcBef>
                <a:spcPts val="0"/>
              </a:spcBef>
              <a:spcAft>
                <a:spcPts val="0"/>
              </a:spcAft>
              <a:buSzPts val="1400"/>
              <a:buChar char="■"/>
              <a:defRPr>
                <a:highlight>
                  <a:schemeClr val="dk1"/>
                </a:highlight>
              </a:defRPr>
            </a:lvl6pPr>
            <a:lvl7pPr indent="-317500" lvl="6" marL="3200400" algn="ctr">
              <a:spcBef>
                <a:spcPts val="0"/>
              </a:spcBef>
              <a:spcAft>
                <a:spcPts val="0"/>
              </a:spcAft>
              <a:buSzPts val="1400"/>
              <a:buChar char="●"/>
              <a:defRPr>
                <a:highlight>
                  <a:schemeClr val="dk1"/>
                </a:highlight>
              </a:defRPr>
            </a:lvl7pPr>
            <a:lvl8pPr indent="-317500" lvl="7" marL="3657600" algn="ctr">
              <a:spcBef>
                <a:spcPts val="0"/>
              </a:spcBef>
              <a:spcAft>
                <a:spcPts val="0"/>
              </a:spcAft>
              <a:buSzPts val="1400"/>
              <a:buChar char="○"/>
              <a:defRPr>
                <a:highlight>
                  <a:schemeClr val="dk1"/>
                </a:highlight>
              </a:defRPr>
            </a:lvl8pPr>
            <a:lvl9pPr indent="-317500" lvl="8" marL="4114800" algn="ctr">
              <a:spcBef>
                <a:spcPts val="0"/>
              </a:spcBef>
              <a:spcAft>
                <a:spcPts val="0"/>
              </a:spcAft>
              <a:buSzPts val="1400"/>
              <a:buChar char="■"/>
              <a:defRPr>
                <a:highlight>
                  <a:schemeClr val="dk1"/>
                </a:highlight>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4"/>
        </a:solidFill>
      </p:bgPr>
    </p:bg>
    <p:spTree>
      <p:nvGrpSpPr>
        <p:cNvPr id="15"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Font typeface="Playfair Display"/>
              <a:buNone/>
              <a:defRPr b="1" sz="4800">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b="1" sz="4800">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b="1" sz="4800">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b="1" sz="4800">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b="1" sz="4800">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b="1" sz="4800">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b="1" sz="4800">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b="1" sz="4800">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b="1" sz="4800">
                <a:latin typeface="Playfair Display"/>
                <a:ea typeface="Playfair Display"/>
                <a:cs typeface="Playfair Display"/>
                <a:sym typeface="Playfair Display"/>
              </a:defRPr>
            </a:lvl9pPr>
          </a:lstStyle>
          <a:p/>
        </p:txBody>
      </p:sp>
      <p:sp>
        <p:nvSpPr>
          <p:cNvPr id="18" name="Google Shape;18;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 name="Google Shape;21;p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5"/>
          <p:cNvSpPr txBox="1"/>
          <p:nvPr>
            <p:ph idx="1" type="body"/>
          </p:nvPr>
        </p:nvSpPr>
        <p:spPr>
          <a:xfrm>
            <a:off x="3117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p:txBody>
      </p:sp>
      <p:sp>
        <p:nvSpPr>
          <p:cNvPr id="37" name="Google Shape;3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9"/>
          <p:cNvSpPr txBox="1"/>
          <p:nvPr>
            <p:ph type="title"/>
          </p:nvPr>
        </p:nvSpPr>
        <p:spPr>
          <a:xfrm>
            <a:off x="265500" y="10816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9214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highlight>
                  <a:schemeClr val="lt1"/>
                </a:highlight>
              </a:defRPr>
            </a:lvl1pPr>
            <a:lvl2pPr indent="-317500" lvl="1" marL="914400">
              <a:spcBef>
                <a:spcPts val="0"/>
              </a:spcBef>
              <a:spcAft>
                <a:spcPts val="0"/>
              </a:spcAft>
              <a:buSzPts val="1400"/>
              <a:buChar char="○"/>
              <a:defRPr>
                <a:highlight>
                  <a:schemeClr val="lt1"/>
                </a:highlight>
              </a:defRPr>
            </a:lvl2pPr>
            <a:lvl3pPr indent="-317500" lvl="2" marL="1371600">
              <a:spcBef>
                <a:spcPts val="0"/>
              </a:spcBef>
              <a:spcAft>
                <a:spcPts val="0"/>
              </a:spcAft>
              <a:buSzPts val="1400"/>
              <a:buChar char="■"/>
              <a:defRPr>
                <a:highlight>
                  <a:schemeClr val="lt1"/>
                </a:highlight>
              </a:defRPr>
            </a:lvl3pPr>
            <a:lvl4pPr indent="-317500" lvl="3" marL="1828800">
              <a:spcBef>
                <a:spcPts val="0"/>
              </a:spcBef>
              <a:spcAft>
                <a:spcPts val="0"/>
              </a:spcAft>
              <a:buSzPts val="1400"/>
              <a:buChar char="●"/>
              <a:defRPr>
                <a:highlight>
                  <a:schemeClr val="lt1"/>
                </a:highlight>
              </a:defRPr>
            </a:lvl4pPr>
            <a:lvl5pPr indent="-317500" lvl="4" marL="2286000">
              <a:spcBef>
                <a:spcPts val="0"/>
              </a:spcBef>
              <a:spcAft>
                <a:spcPts val="0"/>
              </a:spcAft>
              <a:buSzPts val="1400"/>
              <a:buChar char="○"/>
              <a:defRPr>
                <a:highlight>
                  <a:schemeClr val="lt1"/>
                </a:highlight>
              </a:defRPr>
            </a:lvl5pPr>
            <a:lvl6pPr indent="-317500" lvl="5" marL="2743200">
              <a:spcBef>
                <a:spcPts val="0"/>
              </a:spcBef>
              <a:spcAft>
                <a:spcPts val="0"/>
              </a:spcAft>
              <a:buSzPts val="1400"/>
              <a:buChar char="■"/>
              <a:defRPr>
                <a:highlight>
                  <a:schemeClr val="lt1"/>
                </a:highlight>
              </a:defRPr>
            </a:lvl6pPr>
            <a:lvl7pPr indent="-317500" lvl="6" marL="3200400">
              <a:spcBef>
                <a:spcPts val="0"/>
              </a:spcBef>
              <a:spcAft>
                <a:spcPts val="0"/>
              </a:spcAft>
              <a:buSzPts val="1400"/>
              <a:buChar char="●"/>
              <a:defRPr>
                <a:highlight>
                  <a:schemeClr val="lt1"/>
                </a:highlight>
              </a:defRPr>
            </a:lvl7pPr>
            <a:lvl8pPr indent="-317500" lvl="7" marL="3657600">
              <a:spcBef>
                <a:spcPts val="0"/>
              </a:spcBef>
              <a:spcAft>
                <a:spcPts val="0"/>
              </a:spcAft>
              <a:buSzPts val="1400"/>
              <a:buChar char="○"/>
              <a:defRPr>
                <a:highlight>
                  <a:schemeClr val="lt1"/>
                </a:highlight>
              </a:defRPr>
            </a:lvl8pPr>
            <a:lvl9pPr indent="-317500" lvl="8" marL="4114800">
              <a:spcBef>
                <a:spcPts val="0"/>
              </a:spcBef>
              <a:spcAft>
                <a:spcPts val="0"/>
              </a:spcAft>
              <a:buSzPts val="1400"/>
              <a:buChar char="■"/>
              <a:defRPr>
                <a:highlight>
                  <a:schemeClr val="lt1"/>
                </a:highlight>
              </a:defRPr>
            </a:lvl9pPr>
          </a:lstStyle>
          <a:p/>
        </p:txBody>
      </p:sp>
      <p:sp>
        <p:nvSpPr>
          <p:cNvPr id="44" name="Google Shape;4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highlight>
                  <a:schemeClr val="dk1"/>
                </a:highlight>
              </a:defRPr>
            </a:lvl1pPr>
          </a:lstStyle>
          <a:p/>
        </p:txBody>
      </p:sp>
      <p:sp>
        <p:nvSpPr>
          <p:cNvPr id="47" name="Google Shape;47;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op">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p:txBody>
      </p:sp>
      <p:sp>
        <p:nvSpPr>
          <p:cNvPr id="7" name="Google Shape;7;p1"/>
          <p:cNvSpPr txBox="1"/>
          <p:nvPr>
            <p:ph idx="1" type="body"/>
          </p:nvPr>
        </p:nvSpPr>
        <p:spPr>
          <a:xfrm>
            <a:off x="311700" y="1234075"/>
            <a:ext cx="8520600" cy="33348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indent="-317500" lvl="1" marL="914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indent="-317500" lvl="2" marL="1371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indent="-317500" lvl="3" marL="1828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indent="-317500" lvl="4" marL="22860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indent="-317500" lvl="5" marL="27432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indent="-317500" lvl="6" marL="3200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indent="-317500" lvl="7" marL="3657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indent="-317500" lvl="8" marL="4114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jp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jp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jpg"/><Relationship Id="rId4" Type="http://schemas.openxmlformats.org/officeDocument/2006/relationships/image" Target="../media/image21.png"/><Relationship Id="rId5" Type="http://schemas.openxmlformats.org/officeDocument/2006/relationships/image" Target="../media/image1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image" Target="../media/image1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jp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11.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14.png"/><Relationship Id="rId5"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jp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ctrTitle"/>
          </p:nvPr>
        </p:nvSpPr>
        <p:spPr>
          <a:xfrm>
            <a:off x="1906950" y="1303525"/>
            <a:ext cx="5330100" cy="1190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0" lang="en" sz="5400">
                <a:latin typeface="Montserrat ExtraBold"/>
                <a:ea typeface="Montserrat ExtraBold"/>
                <a:cs typeface="Montserrat ExtraBold"/>
                <a:sym typeface="Montserrat ExtraBold"/>
              </a:rPr>
              <a:t> Nanomaterials</a:t>
            </a:r>
            <a:endParaRPr b="0" sz="5400">
              <a:latin typeface="Montserrat ExtraBold"/>
              <a:ea typeface="Montserrat ExtraBold"/>
              <a:cs typeface="Montserrat ExtraBold"/>
              <a:sym typeface="Montserrat ExtraBold"/>
            </a:endParaRPr>
          </a:p>
        </p:txBody>
      </p:sp>
      <p:sp>
        <p:nvSpPr>
          <p:cNvPr id="59" name="Google Shape;59;p13"/>
          <p:cNvSpPr txBox="1"/>
          <p:nvPr>
            <p:ph idx="1" type="subTitle"/>
          </p:nvPr>
        </p:nvSpPr>
        <p:spPr>
          <a:xfrm>
            <a:off x="5143500" y="3321850"/>
            <a:ext cx="4000500" cy="1821600"/>
          </a:xfrm>
          <a:prstGeom prst="rect">
            <a:avLst/>
          </a:prstGeom>
        </p:spPr>
        <p:txBody>
          <a:bodyPr anchorCtr="0" anchor="ctr" bIns="91425" lIns="91425" spcFirstLastPara="1" rIns="91425" wrap="square" tIns="91425">
            <a:noAutofit/>
          </a:bodyPr>
          <a:lstStyle/>
          <a:p>
            <a:pPr indent="0" lvl="0" marL="0" rtl="0" algn="l">
              <a:lnSpc>
                <a:spcPct val="80000"/>
              </a:lnSpc>
              <a:spcBef>
                <a:spcPts val="0"/>
              </a:spcBef>
              <a:spcAft>
                <a:spcPts val="0"/>
              </a:spcAft>
              <a:buClr>
                <a:schemeClr val="dk2"/>
              </a:buClr>
              <a:buSzPts val="600"/>
              <a:buFont typeface="Arial"/>
              <a:buNone/>
            </a:pPr>
            <a:r>
              <a:t/>
            </a:r>
            <a:endParaRPr b="0" sz="13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Clr>
                <a:schemeClr val="dk2"/>
              </a:buClr>
              <a:buSzPts val="600"/>
              <a:buFont typeface="Arial"/>
              <a:buNone/>
            </a:pPr>
            <a:r>
              <a:t/>
            </a:r>
            <a:endParaRPr b="0" sz="14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Clr>
                <a:schemeClr val="dk2"/>
              </a:buClr>
              <a:buSzPts val="600"/>
              <a:buFont typeface="Arial"/>
              <a:buNone/>
            </a:pPr>
            <a:r>
              <a:rPr b="0" lang="en" sz="1400">
                <a:latin typeface="Montserrat SemiBold"/>
                <a:ea typeface="Montserrat SemiBold"/>
                <a:cs typeface="Montserrat SemiBold"/>
                <a:sym typeface="Montserrat SemiBold"/>
              </a:rPr>
              <a:t>   Condensed Matter Physics </a:t>
            </a:r>
            <a:endParaRPr b="0" sz="14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Clr>
                <a:schemeClr val="dk2"/>
              </a:buClr>
              <a:buSzPts val="600"/>
              <a:buFont typeface="Arial"/>
              <a:buNone/>
            </a:pPr>
            <a:r>
              <a:t/>
            </a:r>
            <a:endParaRPr b="0" sz="14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Clr>
                <a:schemeClr val="dk2"/>
              </a:buClr>
              <a:buSzPts val="600"/>
              <a:buFont typeface="Arial"/>
              <a:buNone/>
            </a:pPr>
            <a:r>
              <a:rPr b="0" lang="en" sz="1400">
                <a:latin typeface="Montserrat SemiBold"/>
                <a:ea typeface="Montserrat SemiBold"/>
                <a:cs typeface="Montserrat SemiBold"/>
                <a:sym typeface="Montserrat SemiBold"/>
              </a:rPr>
              <a:t>   Mid Term INNOVATIVE Project</a:t>
            </a:r>
            <a:endParaRPr b="0" sz="14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Clr>
                <a:schemeClr val="dk2"/>
              </a:buClr>
              <a:buSzPts val="600"/>
              <a:buFont typeface="Arial"/>
              <a:buNone/>
            </a:pPr>
            <a:r>
              <a:t/>
            </a:r>
            <a:endParaRPr b="0" sz="14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Clr>
                <a:schemeClr val="dk2"/>
              </a:buClr>
              <a:buSzPts val="600"/>
              <a:buFont typeface="Arial"/>
              <a:buNone/>
            </a:pPr>
            <a:r>
              <a:t/>
            </a:r>
            <a:endParaRPr b="0" sz="13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Clr>
                <a:schemeClr val="dk2"/>
              </a:buClr>
              <a:buSzPts val="600"/>
              <a:buFont typeface="Arial"/>
              <a:buNone/>
            </a:pPr>
            <a:r>
              <a:rPr b="0" lang="en" sz="1300">
                <a:latin typeface="Montserrat SemiBold"/>
                <a:ea typeface="Montserrat SemiBold"/>
                <a:cs typeface="Montserrat SemiBold"/>
                <a:sym typeface="Montserrat SemiBold"/>
              </a:rPr>
              <a:t>  Submitted to :     Dr. M Jayasimhadri</a:t>
            </a:r>
            <a:endParaRPr b="0" sz="13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Clr>
                <a:schemeClr val="dk2"/>
              </a:buClr>
              <a:buSzPts val="600"/>
              <a:buFont typeface="Arial"/>
              <a:buNone/>
            </a:pPr>
            <a:r>
              <a:t/>
            </a:r>
            <a:endParaRPr b="0" sz="13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SzPts val="275"/>
              <a:buNone/>
            </a:pPr>
            <a:r>
              <a:rPr b="0" lang="en" sz="1300">
                <a:latin typeface="Montserrat SemiBold"/>
                <a:ea typeface="Montserrat SemiBold"/>
                <a:cs typeface="Montserrat SemiBold"/>
                <a:sym typeface="Montserrat SemiBold"/>
              </a:rPr>
              <a:t>  Students Name:  Aditya Singh 2K19/EP/005</a:t>
            </a:r>
            <a:endParaRPr b="0" sz="13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SzPts val="275"/>
              <a:buNone/>
            </a:pPr>
            <a:r>
              <a:rPr b="0" lang="en" sz="1300">
                <a:latin typeface="Montserrat SemiBold"/>
                <a:ea typeface="Montserrat SemiBold"/>
                <a:cs typeface="Montserrat SemiBold"/>
                <a:sym typeface="Montserrat SemiBold"/>
              </a:rPr>
              <a:t>                                  Anshul Satija 2K19/EP/018</a:t>
            </a:r>
            <a:endParaRPr b="0" sz="13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SzPts val="275"/>
              <a:buNone/>
            </a:pPr>
            <a:r>
              <a:rPr b="0" lang="en" sz="1300">
                <a:latin typeface="Montserrat SemiBold"/>
                <a:ea typeface="Montserrat SemiBold"/>
                <a:cs typeface="Montserrat SemiBold"/>
                <a:sym typeface="Montserrat SemiBold"/>
              </a:rPr>
              <a:t>		</a:t>
            </a:r>
            <a:endParaRPr b="0" sz="1300">
              <a:latin typeface="Montserrat SemiBold"/>
              <a:ea typeface="Montserrat SemiBold"/>
              <a:cs typeface="Montserrat SemiBold"/>
              <a:sym typeface="Montserrat SemiBold"/>
            </a:endParaRPr>
          </a:p>
          <a:p>
            <a:pPr indent="0" lvl="0" marL="0" rtl="0" algn="l">
              <a:lnSpc>
                <a:spcPct val="80000"/>
              </a:lnSpc>
              <a:spcBef>
                <a:spcPts val="0"/>
              </a:spcBef>
              <a:spcAft>
                <a:spcPts val="0"/>
              </a:spcAft>
              <a:buSzPts val="275"/>
              <a:buNone/>
            </a:pPr>
            <a:r>
              <a:t/>
            </a:r>
            <a:endParaRPr b="0" sz="1300">
              <a:latin typeface="Montserrat SemiBold"/>
              <a:ea typeface="Montserrat SemiBold"/>
              <a:cs typeface="Montserrat SemiBold"/>
              <a:sym typeface="Montserrat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2"/>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132" name="Google Shape;132;p22"/>
          <p:cNvSpPr txBox="1"/>
          <p:nvPr>
            <p:ph type="title"/>
          </p:nvPr>
        </p:nvSpPr>
        <p:spPr>
          <a:xfrm>
            <a:off x="418850" y="498625"/>
            <a:ext cx="3288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Crystal Structure</a:t>
            </a:r>
            <a:endParaRPr b="1">
              <a:latin typeface="Montserrat"/>
              <a:ea typeface="Montserrat"/>
              <a:cs typeface="Montserrat"/>
              <a:sym typeface="Montserrat"/>
            </a:endParaRPr>
          </a:p>
        </p:txBody>
      </p:sp>
      <p:sp>
        <p:nvSpPr>
          <p:cNvPr id="133" name="Google Shape;133;p22"/>
          <p:cNvSpPr txBox="1"/>
          <p:nvPr>
            <p:ph idx="1" type="body"/>
          </p:nvPr>
        </p:nvSpPr>
        <p:spPr>
          <a:xfrm>
            <a:off x="258125" y="1832375"/>
            <a:ext cx="8250000" cy="2960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700">
                <a:latin typeface="Montserrat Medium"/>
                <a:ea typeface="Montserrat Medium"/>
                <a:cs typeface="Montserrat Medium"/>
                <a:sym typeface="Montserrat Medium"/>
              </a:rPr>
              <a:t>Most solids are crystalline with their atoms arranged in a regular manner. This arrangement of atoms impacts the functionality of the material. Some solids have this order presented over a long range as in a crystal.</a:t>
            </a:r>
            <a:endParaRPr sz="1700">
              <a:latin typeface="Montserrat Medium"/>
              <a:ea typeface="Montserrat Medium"/>
              <a:cs typeface="Montserrat Medium"/>
              <a:sym typeface="Montserrat Medium"/>
            </a:endParaRPr>
          </a:p>
          <a:p>
            <a:pPr indent="0" lvl="0" marL="0" rtl="0" algn="just">
              <a:spcBef>
                <a:spcPts val="1200"/>
              </a:spcBef>
              <a:spcAft>
                <a:spcPts val="0"/>
              </a:spcAft>
              <a:buNone/>
            </a:pPr>
            <a:r>
              <a:rPr lang="en" sz="1700">
                <a:latin typeface="Montserrat Medium"/>
                <a:ea typeface="Montserrat Medium"/>
                <a:cs typeface="Montserrat Medium"/>
                <a:sym typeface="Montserrat Medium"/>
              </a:rPr>
              <a:t>Amorphous materials such as glass and wax lack long range order, but they can have a limited short range order, defined as the local environment that each atom experiences.</a:t>
            </a:r>
            <a:endParaRPr sz="1700">
              <a:latin typeface="Montserrat Medium"/>
              <a:ea typeface="Montserrat Medium"/>
              <a:cs typeface="Montserrat Medium"/>
              <a:sym typeface="Montserrat Medium"/>
            </a:endParaRPr>
          </a:p>
          <a:p>
            <a:pPr indent="0" lvl="0" marL="0" rtl="0" algn="just">
              <a:spcBef>
                <a:spcPts val="1200"/>
              </a:spcBef>
              <a:spcAft>
                <a:spcPts val="1200"/>
              </a:spcAft>
              <a:buNone/>
            </a:pPr>
            <a:r>
              <a:rPr lang="en" sz="1700">
                <a:latin typeface="Montserrat Medium"/>
                <a:ea typeface="Montserrat Medium"/>
                <a:cs typeface="Montserrat Medium"/>
                <a:sym typeface="Montserrat Medium"/>
              </a:rPr>
              <a:t>The spatial arrangement of atoms in a crystal lattice is described by its unit cell.</a:t>
            </a:r>
            <a:endParaRPr sz="1700">
              <a:latin typeface="Montserrat Medium"/>
              <a:ea typeface="Montserrat Medium"/>
              <a:cs typeface="Montserrat Medium"/>
              <a:sym typeface="Montserrat Medium"/>
            </a:endParaRPr>
          </a:p>
        </p:txBody>
      </p:sp>
      <p:pic>
        <p:nvPicPr>
          <p:cNvPr id="134" name="Google Shape;134;p22"/>
          <p:cNvPicPr preferRelativeResize="0"/>
          <p:nvPr/>
        </p:nvPicPr>
        <p:blipFill>
          <a:blip r:embed="rId4">
            <a:alphaModFix/>
          </a:blip>
          <a:stretch>
            <a:fillRect/>
          </a:stretch>
        </p:blipFill>
        <p:spPr>
          <a:xfrm>
            <a:off x="4663675" y="241450"/>
            <a:ext cx="2592350" cy="1290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300"/>
                                        <p:tgtEl>
                                          <p:spTgt spid="1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300"/>
                                        <p:tgtEl>
                                          <p:spTgt spid="1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23"/>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140" name="Google Shape;140;p23"/>
          <p:cNvSpPr txBox="1"/>
          <p:nvPr>
            <p:ph type="title"/>
          </p:nvPr>
        </p:nvSpPr>
        <p:spPr>
          <a:xfrm>
            <a:off x="567925" y="699475"/>
            <a:ext cx="2897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Magic Number</a:t>
            </a:r>
            <a:endParaRPr b="1">
              <a:latin typeface="Montserrat"/>
              <a:ea typeface="Montserrat"/>
              <a:cs typeface="Montserrat"/>
              <a:sym typeface="Montserrat"/>
            </a:endParaRPr>
          </a:p>
        </p:txBody>
      </p:sp>
      <p:sp>
        <p:nvSpPr>
          <p:cNvPr id="141" name="Google Shape;141;p23"/>
          <p:cNvSpPr txBox="1"/>
          <p:nvPr/>
        </p:nvSpPr>
        <p:spPr>
          <a:xfrm>
            <a:off x="567925" y="2218125"/>
            <a:ext cx="8015400" cy="26028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0"/>
              </a:spcBef>
              <a:spcAft>
                <a:spcPts val="0"/>
              </a:spcAft>
              <a:buNone/>
            </a:pPr>
            <a:r>
              <a:rPr lang="en" sz="1600">
                <a:latin typeface="Montserrat Medium"/>
                <a:ea typeface="Montserrat Medium"/>
                <a:cs typeface="Montserrat Medium"/>
                <a:sym typeface="Montserrat Medium"/>
              </a:rPr>
              <a:t>Nanoparticles have a “structural magic number”, that is, the optimum number of atoms that leads to a stable configuration while maintaining a specific structure.</a:t>
            </a:r>
            <a:endParaRPr sz="1600">
              <a:latin typeface="Montserrat Medium"/>
              <a:ea typeface="Montserrat Medium"/>
              <a:cs typeface="Montserrat Medium"/>
              <a:sym typeface="Montserrat Medium"/>
            </a:endParaRPr>
          </a:p>
          <a:p>
            <a:pPr indent="0" lvl="0" marL="0" rtl="0" algn="just">
              <a:lnSpc>
                <a:spcPct val="115000"/>
              </a:lnSpc>
              <a:spcBef>
                <a:spcPts val="0"/>
              </a:spcBef>
              <a:spcAft>
                <a:spcPts val="0"/>
              </a:spcAft>
              <a:buNone/>
            </a:pPr>
            <a:r>
              <a:rPr lang="en" sz="1600">
                <a:latin typeface="Montserrat Medium"/>
                <a:ea typeface="Montserrat Medium"/>
                <a:cs typeface="Montserrat Medium"/>
                <a:sym typeface="Montserrat Medium"/>
              </a:rPr>
              <a:t>Structural magic number = minimum volume and maximum density configuration</a:t>
            </a:r>
            <a:endParaRPr sz="1600">
              <a:latin typeface="Montserrat Medium"/>
              <a:ea typeface="Montserrat Medium"/>
              <a:cs typeface="Montserrat Medium"/>
              <a:sym typeface="Montserrat Medium"/>
            </a:endParaRPr>
          </a:p>
          <a:p>
            <a:pPr indent="0" lvl="0" marL="0" rtl="0" algn="just">
              <a:lnSpc>
                <a:spcPct val="115000"/>
              </a:lnSpc>
              <a:spcBef>
                <a:spcPts val="0"/>
              </a:spcBef>
              <a:spcAft>
                <a:spcPts val="0"/>
              </a:spcAft>
              <a:buNone/>
            </a:pPr>
            <a:r>
              <a:rPr lang="en" sz="1600">
                <a:latin typeface="Montserrat Medium"/>
                <a:ea typeface="Montserrat Medium"/>
                <a:cs typeface="Montserrat Medium"/>
                <a:sym typeface="Montserrat Medium"/>
              </a:rPr>
              <a:t>If the crystal structure is known, then the number of atoms per particle can be calculated.</a:t>
            </a:r>
            <a:endParaRPr sz="1600">
              <a:latin typeface="Montserrat Medium"/>
              <a:ea typeface="Montserrat Medium"/>
              <a:cs typeface="Montserrat Medium"/>
              <a:sym typeface="Montserrat Medium"/>
            </a:endParaRPr>
          </a:p>
          <a:p>
            <a:pPr indent="0" lvl="0" marL="0" rtl="0" algn="just">
              <a:lnSpc>
                <a:spcPct val="115000"/>
              </a:lnSpc>
              <a:spcBef>
                <a:spcPts val="0"/>
              </a:spcBef>
              <a:spcAft>
                <a:spcPts val="0"/>
              </a:spcAft>
              <a:buNone/>
            </a:pPr>
            <a:r>
              <a:rPr lang="en" sz="1600">
                <a:latin typeface="Montserrat Medium"/>
                <a:ea typeface="Montserrat Medium"/>
                <a:cs typeface="Montserrat Medium"/>
                <a:sym typeface="Montserrat Medium"/>
              </a:rPr>
              <a:t>Percentage of surface atoms decreases as cluster grows</a:t>
            </a:r>
            <a:endParaRPr sz="1600">
              <a:latin typeface="Montserrat Medium"/>
              <a:ea typeface="Montserrat Medium"/>
              <a:cs typeface="Montserrat Medium"/>
              <a:sym typeface="Montserrat Medium"/>
            </a:endParaRPr>
          </a:p>
        </p:txBody>
      </p:sp>
      <p:pic>
        <p:nvPicPr>
          <p:cNvPr descr="http://www3.interscience.wiley.com/cgi-bin/fulltext/121542963/mfig004" id="142" name="Google Shape;142;p23"/>
          <p:cNvPicPr preferRelativeResize="0"/>
          <p:nvPr/>
        </p:nvPicPr>
        <p:blipFill>
          <a:blip r:embed="rId4">
            <a:alphaModFix/>
          </a:blip>
          <a:stretch>
            <a:fillRect/>
          </a:stretch>
        </p:blipFill>
        <p:spPr>
          <a:xfrm>
            <a:off x="3748925" y="0"/>
            <a:ext cx="5395075" cy="1960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400"/>
                                        <p:tgtEl>
                                          <p:spTgt spid="1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400"/>
                                        <p:tgtEl>
                                          <p:spTgt spid="1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24"/>
          <p:cNvPicPr preferRelativeResize="0"/>
          <p:nvPr/>
        </p:nvPicPr>
        <p:blipFill rotWithShape="1">
          <a:blip r:embed="rId3">
            <a:alphaModFix/>
          </a:blip>
          <a:srcRect b="0" l="0" r="0" t="0"/>
          <a:stretch/>
        </p:blipFill>
        <p:spPr>
          <a:xfrm>
            <a:off x="0" y="0"/>
            <a:ext cx="9144024" cy="5143500"/>
          </a:xfrm>
          <a:prstGeom prst="rect">
            <a:avLst/>
          </a:prstGeom>
          <a:noFill/>
          <a:ln>
            <a:noFill/>
          </a:ln>
        </p:spPr>
      </p:pic>
      <p:pic>
        <p:nvPicPr>
          <p:cNvPr id="148" name="Google Shape;148;p24"/>
          <p:cNvPicPr preferRelativeResize="0"/>
          <p:nvPr/>
        </p:nvPicPr>
        <p:blipFill>
          <a:blip r:embed="rId4">
            <a:alphaModFix/>
          </a:blip>
          <a:stretch>
            <a:fillRect/>
          </a:stretch>
        </p:blipFill>
        <p:spPr>
          <a:xfrm>
            <a:off x="356000" y="587326"/>
            <a:ext cx="3951675" cy="3681475"/>
          </a:xfrm>
          <a:prstGeom prst="rect">
            <a:avLst/>
          </a:prstGeom>
          <a:noFill/>
          <a:ln>
            <a:noFill/>
          </a:ln>
        </p:spPr>
      </p:pic>
      <p:sp>
        <p:nvSpPr>
          <p:cNvPr id="149" name="Google Shape;149;p24"/>
          <p:cNvSpPr txBox="1"/>
          <p:nvPr/>
        </p:nvSpPr>
        <p:spPr>
          <a:xfrm>
            <a:off x="4704175" y="756850"/>
            <a:ext cx="3951600" cy="3632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600">
                <a:latin typeface="Montserrat Medium"/>
                <a:ea typeface="Montserrat Medium"/>
                <a:cs typeface="Montserrat Medium"/>
                <a:sym typeface="Montserrat Medium"/>
              </a:rPr>
              <a:t>Number of atoms (y) in shell (n): </a:t>
            </a:r>
            <a:endParaRPr sz="1600">
              <a:latin typeface="Montserrat Medium"/>
              <a:ea typeface="Montserrat Medium"/>
              <a:cs typeface="Montserrat Medium"/>
              <a:sym typeface="Montserrat Medium"/>
            </a:endParaRPr>
          </a:p>
          <a:p>
            <a:pPr indent="457200" lvl="0" marL="0" rtl="0" algn="just">
              <a:spcBef>
                <a:spcPts val="0"/>
              </a:spcBef>
              <a:spcAft>
                <a:spcPts val="0"/>
              </a:spcAft>
              <a:buNone/>
            </a:pPr>
            <a:r>
              <a:rPr b="1" lang="en" sz="1600">
                <a:latin typeface="Montserrat"/>
                <a:ea typeface="Montserrat"/>
                <a:cs typeface="Montserrat"/>
                <a:sym typeface="Montserrat"/>
              </a:rPr>
              <a:t>y = 10n</a:t>
            </a:r>
            <a:r>
              <a:rPr b="1" baseline="30000" lang="en" sz="1600">
                <a:latin typeface="Montserrat"/>
                <a:ea typeface="Montserrat"/>
                <a:cs typeface="Montserrat"/>
                <a:sym typeface="Montserrat"/>
              </a:rPr>
              <a:t>2</a:t>
            </a:r>
            <a:r>
              <a:rPr b="1" lang="en" sz="1600">
                <a:latin typeface="Montserrat"/>
                <a:ea typeface="Montserrat"/>
                <a:cs typeface="Montserrat"/>
                <a:sym typeface="Montserrat"/>
              </a:rPr>
              <a:t> + 2 (n = 1,2,3…)</a:t>
            </a:r>
            <a:endParaRPr b="1" sz="1600">
              <a:latin typeface="Montserrat"/>
              <a:ea typeface="Montserrat"/>
              <a:cs typeface="Montserrat"/>
              <a:sym typeface="Montserrat"/>
            </a:endParaRPr>
          </a:p>
          <a:p>
            <a:pPr indent="457200" lvl="0" marL="0" rtl="0" algn="just">
              <a:spcBef>
                <a:spcPts val="0"/>
              </a:spcBef>
              <a:spcAft>
                <a:spcPts val="0"/>
              </a:spcAft>
              <a:buNone/>
            </a:pPr>
            <a:r>
              <a:t/>
            </a:r>
            <a:endParaRPr b="1" sz="1600">
              <a:latin typeface="Montserrat"/>
              <a:ea typeface="Montserrat"/>
              <a:cs typeface="Montserrat"/>
              <a:sym typeface="Montserrat"/>
            </a:endParaRPr>
          </a:p>
          <a:p>
            <a:pPr indent="0" lvl="0" marL="0" rtl="0" algn="just">
              <a:spcBef>
                <a:spcPts val="0"/>
              </a:spcBef>
              <a:spcAft>
                <a:spcPts val="0"/>
              </a:spcAft>
              <a:buNone/>
            </a:pPr>
            <a:r>
              <a:rPr lang="en" sz="1600">
                <a:latin typeface="Montserrat Medium"/>
                <a:ea typeface="Montserrat Medium"/>
                <a:cs typeface="Montserrat Medium"/>
                <a:sym typeface="Montserrat Medium"/>
              </a:rPr>
              <a:t>For n layers, the number of atoms N in an approximately spherical FCC nanoparticle is given by the following formula:</a:t>
            </a:r>
            <a:endParaRPr sz="1600">
              <a:latin typeface="Montserrat Medium"/>
              <a:ea typeface="Montserrat Medium"/>
              <a:cs typeface="Montserrat Medium"/>
              <a:sym typeface="Montserrat Medium"/>
            </a:endParaRPr>
          </a:p>
          <a:p>
            <a:pPr indent="0" lvl="0" marL="0" rtl="0" algn="just">
              <a:spcBef>
                <a:spcPts val="0"/>
              </a:spcBef>
              <a:spcAft>
                <a:spcPts val="0"/>
              </a:spcAft>
              <a:buNone/>
            </a:pPr>
            <a:r>
              <a:t/>
            </a:r>
            <a:endParaRPr sz="1600">
              <a:latin typeface="Montserrat Medium"/>
              <a:ea typeface="Montserrat Medium"/>
              <a:cs typeface="Montserrat Medium"/>
              <a:sym typeface="Montserrat Medium"/>
            </a:endParaRPr>
          </a:p>
          <a:p>
            <a:pPr indent="457200" lvl="0" marL="0" rtl="0" algn="just">
              <a:spcBef>
                <a:spcPts val="0"/>
              </a:spcBef>
              <a:spcAft>
                <a:spcPts val="0"/>
              </a:spcAft>
              <a:buNone/>
            </a:pPr>
            <a:r>
              <a:rPr b="1" lang="en" sz="1600">
                <a:latin typeface="Montserrat"/>
                <a:ea typeface="Montserrat"/>
                <a:cs typeface="Montserrat"/>
                <a:sym typeface="Montserrat"/>
              </a:rPr>
              <a:t>N = 1/3[10n</a:t>
            </a:r>
            <a:r>
              <a:rPr b="1" baseline="30000" lang="en" sz="1600">
                <a:latin typeface="Montserrat"/>
                <a:ea typeface="Montserrat"/>
                <a:cs typeface="Montserrat"/>
                <a:sym typeface="Montserrat"/>
              </a:rPr>
              <a:t>3</a:t>
            </a:r>
            <a:r>
              <a:rPr b="1" lang="en" sz="1600">
                <a:latin typeface="Montserrat"/>
                <a:ea typeface="Montserrat"/>
                <a:cs typeface="Montserrat"/>
                <a:sym typeface="Montserrat"/>
              </a:rPr>
              <a:t> – 15n</a:t>
            </a:r>
            <a:r>
              <a:rPr b="1" baseline="30000" lang="en" sz="1600">
                <a:latin typeface="Montserrat"/>
                <a:ea typeface="Montserrat"/>
                <a:cs typeface="Montserrat"/>
                <a:sym typeface="Montserrat"/>
              </a:rPr>
              <a:t>2</a:t>
            </a:r>
            <a:r>
              <a:rPr b="1" lang="en" sz="1600">
                <a:latin typeface="Montserrat"/>
                <a:ea typeface="Montserrat"/>
                <a:cs typeface="Montserrat"/>
                <a:sym typeface="Montserrat"/>
              </a:rPr>
              <a:t> + 11n - 3]</a:t>
            </a:r>
            <a:endParaRPr b="1" sz="1600">
              <a:latin typeface="Montserrat"/>
              <a:ea typeface="Montserrat"/>
              <a:cs typeface="Montserrat"/>
              <a:sym typeface="Montserrat"/>
            </a:endParaRPr>
          </a:p>
          <a:p>
            <a:pPr indent="457200" lvl="0" marL="0" rtl="0" algn="just">
              <a:spcBef>
                <a:spcPts val="0"/>
              </a:spcBef>
              <a:spcAft>
                <a:spcPts val="0"/>
              </a:spcAft>
              <a:buNone/>
            </a:pPr>
            <a:r>
              <a:t/>
            </a:r>
            <a:endParaRPr b="1" sz="1600">
              <a:latin typeface="Montserrat"/>
              <a:ea typeface="Montserrat"/>
              <a:cs typeface="Montserrat"/>
              <a:sym typeface="Montserrat"/>
            </a:endParaRPr>
          </a:p>
          <a:p>
            <a:pPr indent="0" lvl="0" marL="0" rtl="0" algn="just">
              <a:spcBef>
                <a:spcPts val="0"/>
              </a:spcBef>
              <a:spcAft>
                <a:spcPts val="0"/>
              </a:spcAft>
              <a:buNone/>
            </a:pPr>
            <a:r>
              <a:rPr lang="en" sz="1600">
                <a:latin typeface="Montserrat Medium"/>
                <a:ea typeface="Montserrat Medium"/>
                <a:cs typeface="Montserrat Medium"/>
                <a:sym typeface="Montserrat Medium"/>
              </a:rPr>
              <a:t>The number of atoms on the surface N</a:t>
            </a:r>
            <a:r>
              <a:rPr baseline="-25000" lang="en" sz="1600">
                <a:latin typeface="Montserrat Medium"/>
                <a:ea typeface="Montserrat Medium"/>
                <a:cs typeface="Montserrat Medium"/>
                <a:sym typeface="Montserrat Medium"/>
              </a:rPr>
              <a:t>surf</a:t>
            </a:r>
            <a:endParaRPr baseline="-25000" sz="1600">
              <a:latin typeface="Montserrat Medium"/>
              <a:ea typeface="Montserrat Medium"/>
              <a:cs typeface="Montserrat Medium"/>
              <a:sym typeface="Montserrat Medium"/>
            </a:endParaRPr>
          </a:p>
          <a:p>
            <a:pPr indent="0" lvl="0" marL="0" rtl="0" algn="just">
              <a:spcBef>
                <a:spcPts val="0"/>
              </a:spcBef>
              <a:spcAft>
                <a:spcPts val="0"/>
              </a:spcAft>
              <a:buNone/>
            </a:pPr>
            <a:r>
              <a:t/>
            </a:r>
            <a:endParaRPr baseline="-25000" sz="1600">
              <a:latin typeface="Montserrat Medium"/>
              <a:ea typeface="Montserrat Medium"/>
              <a:cs typeface="Montserrat Medium"/>
              <a:sym typeface="Montserrat Medium"/>
            </a:endParaRPr>
          </a:p>
          <a:p>
            <a:pPr indent="457200" lvl="0" marL="0" rtl="0" algn="just">
              <a:spcBef>
                <a:spcPts val="0"/>
              </a:spcBef>
              <a:spcAft>
                <a:spcPts val="0"/>
              </a:spcAft>
              <a:buNone/>
            </a:pPr>
            <a:r>
              <a:rPr b="1" lang="en" sz="1600">
                <a:latin typeface="Montserrat"/>
                <a:ea typeface="Montserrat"/>
                <a:cs typeface="Montserrat"/>
                <a:sym typeface="Montserrat"/>
              </a:rPr>
              <a:t>N</a:t>
            </a:r>
            <a:r>
              <a:rPr b="1" baseline="-25000" lang="en" sz="1600">
                <a:latin typeface="Montserrat"/>
                <a:ea typeface="Montserrat"/>
                <a:cs typeface="Montserrat"/>
                <a:sym typeface="Montserrat"/>
              </a:rPr>
              <a:t>Surf </a:t>
            </a:r>
            <a:r>
              <a:rPr b="1" lang="en" sz="1600">
                <a:latin typeface="Montserrat"/>
                <a:ea typeface="Montserrat"/>
                <a:cs typeface="Montserrat"/>
                <a:sym typeface="Montserrat"/>
              </a:rPr>
              <a:t>= 10n</a:t>
            </a:r>
            <a:r>
              <a:rPr b="1" baseline="30000" lang="en" sz="1600">
                <a:latin typeface="Montserrat"/>
                <a:ea typeface="Montserrat"/>
                <a:cs typeface="Montserrat"/>
                <a:sym typeface="Montserrat"/>
              </a:rPr>
              <a:t>2</a:t>
            </a:r>
            <a:r>
              <a:rPr b="1" lang="en" sz="1600">
                <a:latin typeface="Montserrat"/>
                <a:ea typeface="Montserrat"/>
                <a:cs typeface="Montserrat"/>
                <a:sym typeface="Montserrat"/>
              </a:rPr>
              <a:t> – 20n +12</a:t>
            </a:r>
            <a:endParaRPr b="1" sz="1600">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4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5"/>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155" name="Google Shape;155;p25"/>
          <p:cNvSpPr txBox="1"/>
          <p:nvPr>
            <p:ph type="title"/>
          </p:nvPr>
        </p:nvSpPr>
        <p:spPr>
          <a:xfrm>
            <a:off x="311700" y="267350"/>
            <a:ext cx="4198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2"/>
              </a:buClr>
              <a:buSzPct val="36666"/>
              <a:buFont typeface="Arial"/>
              <a:buNone/>
            </a:pPr>
            <a:r>
              <a:rPr b="1" lang="en">
                <a:latin typeface="Montserrat"/>
                <a:ea typeface="Montserrat"/>
                <a:cs typeface="Montserrat"/>
                <a:sym typeface="Montserrat"/>
              </a:rPr>
              <a:t>Wulff Crystal Shapes</a:t>
            </a:r>
            <a:endParaRPr b="1">
              <a:latin typeface="Montserrat"/>
              <a:ea typeface="Montserrat"/>
              <a:cs typeface="Montserrat"/>
              <a:sym typeface="Montserrat"/>
            </a:endParaRPr>
          </a:p>
        </p:txBody>
      </p:sp>
      <p:sp>
        <p:nvSpPr>
          <p:cNvPr id="156" name="Google Shape;156;p25"/>
          <p:cNvSpPr txBox="1"/>
          <p:nvPr>
            <p:ph idx="1" type="body"/>
          </p:nvPr>
        </p:nvSpPr>
        <p:spPr>
          <a:xfrm>
            <a:off x="375000" y="1104600"/>
            <a:ext cx="4135200" cy="33960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2"/>
              </a:buClr>
              <a:buSzPts val="1018"/>
              <a:buFont typeface="Arial"/>
              <a:buNone/>
            </a:pPr>
            <a:r>
              <a:rPr lang="en" sz="1400">
                <a:latin typeface="Montserrat Medium"/>
                <a:ea typeface="Montserrat Medium"/>
                <a:cs typeface="Montserrat Medium"/>
                <a:sym typeface="Montserrat Medium"/>
              </a:rPr>
              <a:t>It is used to determine the shape of a crystal when formed under thermodynamic equilibrium conditions. Surfaces are basically areas of high energy. Different faces have different surface energies.</a:t>
            </a:r>
            <a:endParaRPr sz="1400">
              <a:latin typeface="Montserrat Medium"/>
              <a:ea typeface="Montserrat Medium"/>
              <a:cs typeface="Montserrat Medium"/>
              <a:sym typeface="Montserrat Medium"/>
            </a:endParaRPr>
          </a:p>
          <a:p>
            <a:pPr indent="0" lvl="0" marL="0" rtl="0" algn="just">
              <a:lnSpc>
                <a:spcPct val="150000"/>
              </a:lnSpc>
              <a:spcBef>
                <a:spcPts val="1200"/>
              </a:spcBef>
              <a:spcAft>
                <a:spcPts val="1200"/>
              </a:spcAft>
              <a:buClr>
                <a:schemeClr val="dk2"/>
              </a:buClr>
              <a:buSzPts val="1018"/>
              <a:buFont typeface="Arial"/>
              <a:buNone/>
            </a:pPr>
            <a:r>
              <a:rPr lang="en" sz="1400">
                <a:latin typeface="Montserrat Medium"/>
                <a:ea typeface="Montserrat Medium"/>
                <a:cs typeface="Montserrat Medium"/>
                <a:sym typeface="Montserrat Medium"/>
              </a:rPr>
              <a:t>The shape of an equilibrium crystal is obtained minimizing the total surface free energy associated with the crystal-medium interface.</a:t>
            </a:r>
            <a:endParaRPr sz="1400">
              <a:latin typeface="Montserrat Medium"/>
              <a:ea typeface="Montserrat Medium"/>
              <a:cs typeface="Montserrat Medium"/>
              <a:sym typeface="Montserrat Medium"/>
            </a:endParaRPr>
          </a:p>
        </p:txBody>
      </p:sp>
      <p:pic>
        <p:nvPicPr>
          <p:cNvPr id="157" name="Google Shape;157;p25"/>
          <p:cNvPicPr preferRelativeResize="0"/>
          <p:nvPr/>
        </p:nvPicPr>
        <p:blipFill>
          <a:blip r:embed="rId4">
            <a:alphaModFix/>
          </a:blip>
          <a:stretch>
            <a:fillRect/>
          </a:stretch>
        </p:blipFill>
        <p:spPr>
          <a:xfrm>
            <a:off x="4822050" y="1371050"/>
            <a:ext cx="3988826" cy="2401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400"/>
                                        <p:tgtEl>
                                          <p:spTgt spid="1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300"/>
                                        <p:tgtEl>
                                          <p:spTgt spid="1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6"/>
          <p:cNvPicPr preferRelativeResize="0"/>
          <p:nvPr/>
        </p:nvPicPr>
        <p:blipFill rotWithShape="1">
          <a:blip r:embed="rId3">
            <a:alphaModFix/>
          </a:blip>
          <a:srcRect b="0" l="0" r="0" t="0"/>
          <a:stretch/>
        </p:blipFill>
        <p:spPr>
          <a:xfrm>
            <a:off x="0" y="0"/>
            <a:ext cx="9144024" cy="5143500"/>
          </a:xfrm>
          <a:prstGeom prst="rect">
            <a:avLst/>
          </a:prstGeom>
          <a:noFill/>
          <a:ln>
            <a:noFill/>
          </a:ln>
        </p:spPr>
      </p:pic>
      <p:pic>
        <p:nvPicPr>
          <p:cNvPr id="163" name="Google Shape;163;p26"/>
          <p:cNvPicPr preferRelativeResize="0"/>
          <p:nvPr/>
        </p:nvPicPr>
        <p:blipFill>
          <a:blip r:embed="rId4">
            <a:alphaModFix/>
          </a:blip>
          <a:stretch>
            <a:fillRect/>
          </a:stretch>
        </p:blipFill>
        <p:spPr>
          <a:xfrm>
            <a:off x="828675" y="69075"/>
            <a:ext cx="7165175" cy="4888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7"/>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169" name="Google Shape;169;p27"/>
          <p:cNvSpPr txBox="1"/>
          <p:nvPr>
            <p:ph type="title"/>
          </p:nvPr>
        </p:nvSpPr>
        <p:spPr>
          <a:xfrm>
            <a:off x="526000" y="330925"/>
            <a:ext cx="4360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Uses of Nanomaterials</a:t>
            </a:r>
            <a:endParaRPr b="1">
              <a:latin typeface="Montserrat"/>
              <a:ea typeface="Montserrat"/>
              <a:cs typeface="Montserrat"/>
              <a:sym typeface="Montserrat"/>
            </a:endParaRPr>
          </a:p>
        </p:txBody>
      </p:sp>
      <p:sp>
        <p:nvSpPr>
          <p:cNvPr id="170" name="Google Shape;170;p27"/>
          <p:cNvSpPr txBox="1"/>
          <p:nvPr>
            <p:ph idx="1" type="body"/>
          </p:nvPr>
        </p:nvSpPr>
        <p:spPr>
          <a:xfrm>
            <a:off x="482550" y="1140575"/>
            <a:ext cx="5808000" cy="14514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2"/>
              </a:buClr>
              <a:buSzPts val="1100"/>
              <a:buFont typeface="Arial"/>
              <a:buNone/>
            </a:pPr>
            <a:r>
              <a:rPr b="1" lang="en" sz="1400">
                <a:latin typeface="Montserrat"/>
                <a:ea typeface="Montserrat"/>
                <a:cs typeface="Montserrat"/>
                <a:sym typeface="Montserrat"/>
              </a:rPr>
              <a:t>Paints</a:t>
            </a:r>
            <a:r>
              <a:rPr lang="en" sz="1400">
                <a:latin typeface="Montserrat Medium"/>
                <a:ea typeface="Montserrat Medium"/>
                <a:cs typeface="Montserrat Medium"/>
                <a:sym typeface="Montserrat Medium"/>
              </a:rPr>
              <a:t> : Nanoscale titanium dioxide and silicon dioxide are widely used in the paint industry. synthetic amorphous silica can improve the hardness, abrasion, scratch and weather resistance of paint.</a:t>
            </a:r>
            <a:endParaRPr sz="1400">
              <a:latin typeface="Montserrat Medium"/>
              <a:ea typeface="Montserrat Medium"/>
              <a:cs typeface="Montserrat Medium"/>
              <a:sym typeface="Montserrat Medium"/>
            </a:endParaRPr>
          </a:p>
          <a:p>
            <a:pPr indent="0" lvl="0" marL="0" rtl="0" algn="l">
              <a:lnSpc>
                <a:spcPct val="105000"/>
              </a:lnSpc>
              <a:spcBef>
                <a:spcPts val="0"/>
              </a:spcBef>
              <a:spcAft>
                <a:spcPts val="1200"/>
              </a:spcAft>
              <a:buNone/>
            </a:pPr>
            <a:r>
              <a:t/>
            </a:r>
            <a:endParaRPr sz="1400">
              <a:latin typeface="Montserrat Medium"/>
              <a:ea typeface="Montserrat Medium"/>
              <a:cs typeface="Montserrat Medium"/>
              <a:sym typeface="Montserrat Medium"/>
            </a:endParaRPr>
          </a:p>
        </p:txBody>
      </p:sp>
      <p:pic>
        <p:nvPicPr>
          <p:cNvPr id="171" name="Google Shape;171;p27"/>
          <p:cNvPicPr preferRelativeResize="0"/>
          <p:nvPr/>
        </p:nvPicPr>
        <p:blipFill>
          <a:blip r:embed="rId4">
            <a:alphaModFix/>
          </a:blip>
          <a:stretch>
            <a:fillRect/>
          </a:stretch>
        </p:blipFill>
        <p:spPr>
          <a:xfrm>
            <a:off x="6729050" y="903625"/>
            <a:ext cx="1928275" cy="1555725"/>
          </a:xfrm>
          <a:prstGeom prst="rect">
            <a:avLst/>
          </a:prstGeom>
          <a:noFill/>
          <a:ln>
            <a:noFill/>
          </a:ln>
        </p:spPr>
      </p:pic>
      <p:sp>
        <p:nvSpPr>
          <p:cNvPr id="172" name="Google Shape;172;p27"/>
          <p:cNvSpPr txBox="1"/>
          <p:nvPr/>
        </p:nvSpPr>
        <p:spPr>
          <a:xfrm>
            <a:off x="2764625" y="2727888"/>
            <a:ext cx="5808000" cy="2016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n" u="sng">
                <a:latin typeface="Montserrat"/>
                <a:ea typeface="Montserrat"/>
                <a:cs typeface="Montserrat"/>
                <a:sym typeface="Montserrat"/>
              </a:rPr>
              <a:t>Sports Industry</a:t>
            </a:r>
            <a:r>
              <a:rPr lang="en">
                <a:latin typeface="Montserrat SemiBold"/>
                <a:ea typeface="Montserrat SemiBold"/>
                <a:cs typeface="Montserrat SemiBold"/>
                <a:sym typeface="Montserrat SemiBold"/>
              </a:rPr>
              <a:t> </a:t>
            </a:r>
            <a:r>
              <a:rPr lang="en">
                <a:latin typeface="Montserrat Medium"/>
                <a:ea typeface="Montserrat Medium"/>
                <a:cs typeface="Montserrat Medium"/>
                <a:sym typeface="Montserrat Medium"/>
              </a:rPr>
              <a:t>: </a:t>
            </a:r>
            <a:r>
              <a:rPr lang="en">
                <a:solidFill>
                  <a:schemeClr val="dk2"/>
                </a:solidFill>
                <a:latin typeface="Montserrat Medium"/>
                <a:ea typeface="Montserrat Medium"/>
                <a:cs typeface="Montserrat Medium"/>
                <a:sym typeface="Montserrat Medium"/>
              </a:rPr>
              <a:t>The sports industry has been producing baseball bats that have been made with carbon nanotubes. Nanoclay linings are found in footballs and tennis balls  Sport clothing, particularly football kits, have also benefited from nanotechnology – those smelly socks are a breeding ground for fungi and bacteria.</a:t>
            </a:r>
            <a:endParaRPr>
              <a:solidFill>
                <a:schemeClr val="dk2"/>
              </a:solidFill>
              <a:latin typeface="Old Standard TT"/>
              <a:ea typeface="Old Standard TT"/>
              <a:cs typeface="Old Standard TT"/>
              <a:sym typeface="Old Standard TT"/>
            </a:endParaRPr>
          </a:p>
        </p:txBody>
      </p:sp>
      <p:pic>
        <p:nvPicPr>
          <p:cNvPr id="173" name="Google Shape;173;p27"/>
          <p:cNvPicPr preferRelativeResize="0"/>
          <p:nvPr/>
        </p:nvPicPr>
        <p:blipFill>
          <a:blip r:embed="rId5">
            <a:alphaModFix/>
          </a:blip>
          <a:stretch>
            <a:fillRect/>
          </a:stretch>
        </p:blipFill>
        <p:spPr>
          <a:xfrm>
            <a:off x="482550" y="2828924"/>
            <a:ext cx="1842525" cy="18142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300"/>
                                        <p:tgtEl>
                                          <p:spTgt spid="1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3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3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9" name="Google Shape;179;p28"/>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0" name="Google Shape;180;p28"/>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181" name="Google Shape;181;p28"/>
          <p:cNvSpPr txBox="1"/>
          <p:nvPr/>
        </p:nvSpPr>
        <p:spPr>
          <a:xfrm>
            <a:off x="311700" y="333425"/>
            <a:ext cx="682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layfair Display"/>
              <a:ea typeface="Playfair Display"/>
              <a:cs typeface="Playfair Display"/>
              <a:sym typeface="Playfair Display"/>
            </a:endParaRPr>
          </a:p>
        </p:txBody>
      </p:sp>
      <p:sp>
        <p:nvSpPr>
          <p:cNvPr id="182" name="Google Shape;182;p28"/>
          <p:cNvSpPr txBox="1"/>
          <p:nvPr/>
        </p:nvSpPr>
        <p:spPr>
          <a:xfrm>
            <a:off x="543125" y="445038"/>
            <a:ext cx="5114700" cy="16932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000"/>
              </a:spcBef>
              <a:spcAft>
                <a:spcPts val="0"/>
              </a:spcAft>
              <a:buClr>
                <a:schemeClr val="dk2"/>
              </a:buClr>
              <a:buSzPts val="1100"/>
              <a:buFont typeface="Arial"/>
              <a:buNone/>
            </a:pPr>
            <a:r>
              <a:rPr b="1" lang="en">
                <a:solidFill>
                  <a:schemeClr val="dk2"/>
                </a:solidFill>
                <a:latin typeface="Montserrat"/>
                <a:ea typeface="Montserrat"/>
                <a:cs typeface="Montserrat"/>
                <a:sym typeface="Montserrat"/>
              </a:rPr>
              <a:t>Military</a:t>
            </a:r>
            <a:r>
              <a:rPr lang="en">
                <a:solidFill>
                  <a:schemeClr val="dk2"/>
                </a:solidFill>
                <a:latin typeface="Montserrat SemiBold"/>
                <a:ea typeface="Montserrat SemiBold"/>
                <a:cs typeface="Montserrat SemiBold"/>
                <a:sym typeface="Montserrat SemiBold"/>
              </a:rPr>
              <a:t> </a:t>
            </a:r>
            <a:r>
              <a:rPr lang="en">
                <a:solidFill>
                  <a:schemeClr val="dk2"/>
                </a:solidFill>
                <a:latin typeface="Montserrat Medium"/>
                <a:ea typeface="Montserrat Medium"/>
                <a:cs typeface="Montserrat Medium"/>
                <a:sym typeface="Montserrat Medium"/>
              </a:rPr>
              <a:t>: Nanomaterials have also been developed for use in the military. One example is the use of mobile pigment nanoparticles being used to produce a better form of camouflage.  Additionally, the military have developed sensor systems using nanomaterials</a:t>
            </a:r>
            <a:endParaRPr>
              <a:latin typeface="Montserrat Medium"/>
              <a:ea typeface="Montserrat Medium"/>
              <a:cs typeface="Montserrat Medium"/>
              <a:sym typeface="Montserrat Medium"/>
            </a:endParaRPr>
          </a:p>
        </p:txBody>
      </p:sp>
      <p:pic>
        <p:nvPicPr>
          <p:cNvPr id="183" name="Google Shape;183;p28"/>
          <p:cNvPicPr preferRelativeResize="0"/>
          <p:nvPr/>
        </p:nvPicPr>
        <p:blipFill>
          <a:blip r:embed="rId4">
            <a:alphaModFix/>
          </a:blip>
          <a:stretch>
            <a:fillRect/>
          </a:stretch>
        </p:blipFill>
        <p:spPr>
          <a:xfrm>
            <a:off x="6282575" y="259000"/>
            <a:ext cx="1449200" cy="2065275"/>
          </a:xfrm>
          <a:prstGeom prst="rect">
            <a:avLst/>
          </a:prstGeom>
          <a:noFill/>
          <a:ln>
            <a:noFill/>
          </a:ln>
        </p:spPr>
      </p:pic>
      <p:sp>
        <p:nvSpPr>
          <p:cNvPr id="184" name="Google Shape;184;p28"/>
          <p:cNvSpPr txBox="1"/>
          <p:nvPr/>
        </p:nvSpPr>
        <p:spPr>
          <a:xfrm>
            <a:off x="543125" y="2475300"/>
            <a:ext cx="8337600" cy="21447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1000"/>
              </a:spcBef>
              <a:spcAft>
                <a:spcPts val="0"/>
              </a:spcAft>
              <a:buNone/>
            </a:pPr>
            <a:r>
              <a:rPr b="1" lang="en">
                <a:solidFill>
                  <a:schemeClr val="dk2"/>
                </a:solidFill>
                <a:latin typeface="Montserrat"/>
                <a:ea typeface="Montserrat"/>
                <a:cs typeface="Montserrat"/>
                <a:sym typeface="Montserrat"/>
              </a:rPr>
              <a:t>Nanomaterials in Biomedical Purposes :</a:t>
            </a:r>
            <a:endParaRPr b="1">
              <a:solidFill>
                <a:schemeClr val="dk2"/>
              </a:solidFill>
              <a:latin typeface="Montserrat"/>
              <a:ea typeface="Montserrat"/>
              <a:cs typeface="Montserrat"/>
              <a:sym typeface="Montserrat"/>
            </a:endParaRPr>
          </a:p>
          <a:p>
            <a:pPr indent="0" lvl="0" marL="0" rtl="0" algn="just">
              <a:lnSpc>
                <a:spcPct val="150000"/>
              </a:lnSpc>
              <a:spcBef>
                <a:spcPts val="1000"/>
              </a:spcBef>
              <a:spcAft>
                <a:spcPts val="0"/>
              </a:spcAft>
              <a:buNone/>
            </a:pPr>
            <a:r>
              <a:rPr lang="en">
                <a:solidFill>
                  <a:schemeClr val="dk2"/>
                </a:solidFill>
                <a:latin typeface="Montserrat Medium"/>
                <a:ea typeface="Montserrat Medium"/>
                <a:cs typeface="Montserrat Medium"/>
                <a:sym typeface="Montserrat Medium"/>
              </a:rPr>
              <a:t>Nanoscale devices are one hundred to ten thousand times smaller than human cells. They are similar in size to large biological molecules such as enzymes and receptors. Because of their small size, nanoscale devices can readily interact with biomolecules on both the surface and inside cells. By gaining access to so many areas of the body, they have the potential to detect disease and deliver treatment in ways unimagined before now.</a:t>
            </a:r>
            <a:endParaRPr b="1" u="sng">
              <a:solidFill>
                <a:schemeClr val="dk2"/>
              </a:solidFill>
              <a:highlight>
                <a:srgbClr val="FFFFFF"/>
              </a:highlight>
              <a:latin typeface="Old Standard TT"/>
              <a:ea typeface="Old Standard TT"/>
              <a:cs typeface="Old Standard TT"/>
              <a:sym typeface="Old Standard T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300"/>
                                        <p:tgtEl>
                                          <p:spTgt spid="1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300"/>
                                        <p:tgtEl>
                                          <p:spTgt spid="1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29"/>
          <p:cNvPicPr preferRelativeResize="0"/>
          <p:nvPr/>
        </p:nvPicPr>
        <p:blipFill rotWithShape="1">
          <a:blip r:embed="rId3">
            <a:alphaModFix/>
          </a:blip>
          <a:srcRect b="0" l="0" r="0" t="0"/>
          <a:stretch/>
        </p:blipFill>
        <p:spPr>
          <a:xfrm>
            <a:off x="-12" y="0"/>
            <a:ext cx="9144024" cy="5143500"/>
          </a:xfrm>
          <a:prstGeom prst="rect">
            <a:avLst/>
          </a:prstGeom>
          <a:noFill/>
          <a:ln>
            <a:noFill/>
          </a:ln>
        </p:spPr>
      </p:pic>
      <p:sp>
        <p:nvSpPr>
          <p:cNvPr id="190" name="Google Shape;190;p29"/>
          <p:cNvSpPr txBox="1"/>
          <p:nvPr>
            <p:ph type="title"/>
          </p:nvPr>
        </p:nvSpPr>
        <p:spPr>
          <a:xfrm>
            <a:off x="408125" y="255500"/>
            <a:ext cx="2104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Graphene</a:t>
            </a:r>
            <a:endParaRPr b="1">
              <a:latin typeface="Montserrat"/>
              <a:ea typeface="Montserrat"/>
              <a:cs typeface="Montserrat"/>
              <a:sym typeface="Montserrat"/>
            </a:endParaRPr>
          </a:p>
        </p:txBody>
      </p:sp>
      <p:sp>
        <p:nvSpPr>
          <p:cNvPr id="191" name="Google Shape;191;p29"/>
          <p:cNvSpPr txBox="1"/>
          <p:nvPr>
            <p:ph idx="1" type="body"/>
          </p:nvPr>
        </p:nvSpPr>
        <p:spPr>
          <a:xfrm>
            <a:off x="408125" y="1018075"/>
            <a:ext cx="4542600" cy="21723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852"/>
              <a:buNone/>
            </a:pPr>
            <a:r>
              <a:rPr lang="en" sz="1400">
                <a:latin typeface="Montserrat Medium"/>
                <a:ea typeface="Montserrat Medium"/>
                <a:cs typeface="Montserrat Medium"/>
                <a:sym typeface="Montserrat Medium"/>
              </a:rPr>
              <a:t>The carbon-based material is nearly 200 times stronger than steel, flexible, nearly transparent, and highly conductive to heat and electricity. </a:t>
            </a:r>
            <a:endParaRPr sz="1400">
              <a:latin typeface="Montserrat Medium"/>
              <a:ea typeface="Montserrat Medium"/>
              <a:cs typeface="Montserrat Medium"/>
              <a:sym typeface="Montserrat Medium"/>
            </a:endParaRPr>
          </a:p>
          <a:p>
            <a:pPr indent="0" lvl="0" marL="0" rtl="0" algn="just">
              <a:lnSpc>
                <a:spcPct val="115000"/>
              </a:lnSpc>
              <a:spcBef>
                <a:spcPts val="1200"/>
              </a:spcBef>
              <a:spcAft>
                <a:spcPts val="1200"/>
              </a:spcAft>
              <a:buSzPts val="852"/>
              <a:buNone/>
            </a:pPr>
            <a:r>
              <a:rPr lang="en" sz="1400">
                <a:latin typeface="Montserrat Medium"/>
                <a:ea typeface="Montserrat Medium"/>
                <a:cs typeface="Montserrat Medium"/>
                <a:sym typeface="Montserrat Medium"/>
              </a:rPr>
              <a:t>Since graphene is just a single layer of carbon atoms connected in a hexagonal pattern, it is also extremely thin and lightweight, and therefore an attractive material for nanotechnology applications.</a:t>
            </a:r>
            <a:endParaRPr sz="1400">
              <a:latin typeface="Montserrat Medium"/>
              <a:ea typeface="Montserrat Medium"/>
              <a:cs typeface="Montserrat Medium"/>
              <a:sym typeface="Montserrat Medium"/>
            </a:endParaRPr>
          </a:p>
        </p:txBody>
      </p:sp>
      <p:pic>
        <p:nvPicPr>
          <p:cNvPr id="192" name="Google Shape;192;p29"/>
          <p:cNvPicPr preferRelativeResize="0"/>
          <p:nvPr/>
        </p:nvPicPr>
        <p:blipFill>
          <a:blip r:embed="rId4">
            <a:alphaModFix/>
          </a:blip>
          <a:stretch>
            <a:fillRect/>
          </a:stretch>
        </p:blipFill>
        <p:spPr>
          <a:xfrm>
            <a:off x="5330400" y="999450"/>
            <a:ext cx="3536851" cy="2097175"/>
          </a:xfrm>
          <a:prstGeom prst="rect">
            <a:avLst/>
          </a:prstGeom>
          <a:noFill/>
          <a:ln>
            <a:noFill/>
          </a:ln>
        </p:spPr>
      </p:pic>
      <p:sp>
        <p:nvSpPr>
          <p:cNvPr id="193" name="Google Shape;193;p29"/>
          <p:cNvSpPr txBox="1"/>
          <p:nvPr/>
        </p:nvSpPr>
        <p:spPr>
          <a:xfrm>
            <a:off x="472075" y="3380275"/>
            <a:ext cx="8164800" cy="1463100"/>
          </a:xfrm>
          <a:prstGeom prst="rect">
            <a:avLst/>
          </a:prstGeom>
          <a:noFill/>
          <a:ln>
            <a:noFill/>
          </a:ln>
        </p:spPr>
        <p:txBody>
          <a:bodyPr anchorCtr="0" anchor="t" bIns="91425" lIns="91425" spcFirstLastPara="1" rIns="91425" wrap="square" tIns="91425">
            <a:noAutofit/>
          </a:bodyPr>
          <a:lstStyle/>
          <a:p>
            <a:pPr indent="-317500" lvl="0" marL="457200" rtl="0" algn="just">
              <a:lnSpc>
                <a:spcPct val="115000"/>
              </a:lnSpc>
              <a:spcBef>
                <a:spcPts val="0"/>
              </a:spcBef>
              <a:spcAft>
                <a:spcPts val="0"/>
              </a:spcAft>
              <a:buSzPts val="1400"/>
              <a:buFont typeface="Montserrat Medium"/>
              <a:buChar char="➔"/>
            </a:pPr>
            <a:r>
              <a:rPr lang="en">
                <a:latin typeface="Montserrat Medium"/>
                <a:ea typeface="Montserrat Medium"/>
                <a:cs typeface="Montserrat Medium"/>
                <a:sym typeface="Montserrat Medium"/>
              </a:rPr>
              <a:t>I</a:t>
            </a:r>
            <a:r>
              <a:rPr lang="en">
                <a:latin typeface="Montserrat Medium"/>
                <a:ea typeface="Montserrat Medium"/>
                <a:cs typeface="Montserrat Medium"/>
                <a:sym typeface="Montserrat Medium"/>
              </a:rPr>
              <a:t>mproves both energy capacity and charge rate in rechargeable batteries.</a:t>
            </a:r>
            <a:endParaRPr>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SzPts val="1400"/>
              <a:buFont typeface="Montserrat Medium"/>
              <a:buChar char="➔"/>
            </a:pPr>
            <a:r>
              <a:rPr lang="en">
                <a:latin typeface="Montserrat Medium"/>
                <a:ea typeface="Montserrat Medium"/>
                <a:cs typeface="Montserrat Medium"/>
                <a:sym typeface="Montserrat Medium"/>
              </a:rPr>
              <a:t>Activated graphene makes superior supercapacitors for energy storage. </a:t>
            </a:r>
            <a:endParaRPr>
              <a:latin typeface="Montserrat Medium"/>
              <a:ea typeface="Montserrat Medium"/>
              <a:cs typeface="Montserrat Medium"/>
              <a:sym typeface="Montserrat Medium"/>
            </a:endParaRPr>
          </a:p>
          <a:p>
            <a:pPr indent="-317500" lvl="0" marL="457200" rtl="0" algn="just">
              <a:lnSpc>
                <a:spcPct val="115000"/>
              </a:lnSpc>
              <a:spcBef>
                <a:spcPts val="0"/>
              </a:spcBef>
              <a:spcAft>
                <a:spcPts val="0"/>
              </a:spcAft>
              <a:buSzPts val="1400"/>
              <a:buFont typeface="Montserrat Medium"/>
              <a:buChar char="➔"/>
            </a:pPr>
            <a:r>
              <a:rPr lang="en">
                <a:latin typeface="Montserrat Medium"/>
                <a:ea typeface="Montserrat Medium"/>
                <a:cs typeface="Montserrat Medium"/>
                <a:sym typeface="Montserrat Medium"/>
              </a:rPr>
              <a:t>Graphene electrodes may lead to a promising approach for making solar cells that are inexpensive, lightweight and flexible. Multifunctional graphene mats are promising substrates for catalytic systems.</a:t>
            </a:r>
            <a:endParaRPr>
              <a:latin typeface="Montserrat Medium"/>
              <a:ea typeface="Montserrat Medium"/>
              <a:cs typeface="Montserrat Medium"/>
              <a:sym typeface="Montserrat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300"/>
                                        <p:tgtEl>
                                          <p:spTgt spid="1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300"/>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300"/>
                                        <p:tgtEl>
                                          <p:spTgt spid="1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30"/>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199" name="Google Shape;199;p30"/>
          <p:cNvSpPr txBox="1"/>
          <p:nvPr>
            <p:ph type="title"/>
          </p:nvPr>
        </p:nvSpPr>
        <p:spPr>
          <a:xfrm>
            <a:off x="300975" y="316425"/>
            <a:ext cx="6803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highlight>
                  <a:srgbClr val="FFFF00"/>
                </a:highlight>
                <a:latin typeface="Montserrat"/>
                <a:ea typeface="Montserrat"/>
                <a:cs typeface="Montserrat"/>
                <a:sym typeface="Montserrat"/>
              </a:rPr>
              <a:t>Nanotechnology and Future Aspects</a:t>
            </a:r>
            <a:endParaRPr b="1">
              <a:highlight>
                <a:srgbClr val="FFFF00"/>
              </a:highlight>
              <a:latin typeface="Montserrat"/>
              <a:ea typeface="Montserrat"/>
              <a:cs typeface="Montserrat"/>
              <a:sym typeface="Montserrat"/>
            </a:endParaRPr>
          </a:p>
        </p:txBody>
      </p:sp>
      <p:sp>
        <p:nvSpPr>
          <p:cNvPr id="200" name="Google Shape;200;p30"/>
          <p:cNvSpPr txBox="1"/>
          <p:nvPr>
            <p:ph idx="1" type="body"/>
          </p:nvPr>
        </p:nvSpPr>
        <p:spPr>
          <a:xfrm>
            <a:off x="407200" y="1253750"/>
            <a:ext cx="8197500" cy="3450300"/>
          </a:xfrm>
          <a:prstGeom prst="rect">
            <a:avLst/>
          </a:prstGeom>
        </p:spPr>
        <p:txBody>
          <a:bodyPr anchorCtr="0" anchor="t" bIns="91425" lIns="91425" spcFirstLastPara="1" rIns="91425" wrap="square" tIns="91425">
            <a:noAutofit/>
          </a:bodyPr>
          <a:lstStyle/>
          <a:p>
            <a:pPr indent="0" lvl="0" marL="0" rtl="0" algn="just">
              <a:lnSpc>
                <a:spcPct val="135000"/>
              </a:lnSpc>
              <a:spcBef>
                <a:spcPts val="0"/>
              </a:spcBef>
              <a:spcAft>
                <a:spcPts val="0"/>
              </a:spcAft>
              <a:buSzPts val="770"/>
              <a:buNone/>
            </a:pPr>
            <a:r>
              <a:rPr lang="en" sz="1500">
                <a:latin typeface="Montserrat Medium"/>
                <a:ea typeface="Montserrat Medium"/>
                <a:cs typeface="Montserrat Medium"/>
                <a:sym typeface="Montserrat Medium"/>
              </a:rPr>
              <a:t>This technological branch manipulates the molecular structure of materials to change their intrinsic properties and obtain others with revolutionary applications. It is helping to considerably improve, and revolutionize almost every sector.</a:t>
            </a:r>
            <a:endParaRPr sz="1500">
              <a:latin typeface="Montserrat Medium"/>
              <a:ea typeface="Montserrat Medium"/>
              <a:cs typeface="Montserrat Medium"/>
              <a:sym typeface="Montserrat Medium"/>
            </a:endParaRPr>
          </a:p>
          <a:p>
            <a:pPr indent="0" lvl="0" marL="0" rtl="0" algn="just">
              <a:lnSpc>
                <a:spcPct val="135000"/>
              </a:lnSpc>
              <a:spcBef>
                <a:spcPts val="1200"/>
              </a:spcBef>
              <a:spcAft>
                <a:spcPts val="0"/>
              </a:spcAft>
              <a:buSzPts val="770"/>
              <a:buNone/>
            </a:pPr>
            <a:r>
              <a:rPr lang="en" sz="1500">
                <a:latin typeface="Montserrat Medium"/>
                <a:ea typeface="Montserrat Medium"/>
                <a:cs typeface="Montserrat Medium"/>
                <a:sym typeface="Montserrat Medium"/>
              </a:rPr>
              <a:t>On the one hand, the sector is expected to grow globally, driven by technological advances, increased government support, increased private investment and growing demand for smaller devices, to name a few. However, the environmental, health and safety risks of nanotechnology and concerns related to its commercialisation could hamper market expansion.</a:t>
            </a:r>
            <a:endParaRPr sz="1500">
              <a:latin typeface="Montserrat Medium"/>
              <a:ea typeface="Montserrat Medium"/>
              <a:cs typeface="Montserrat Medium"/>
              <a:sym typeface="Montserrat Medium"/>
            </a:endParaRPr>
          </a:p>
          <a:p>
            <a:pPr indent="0" lvl="0" marL="0" rtl="0" algn="just">
              <a:lnSpc>
                <a:spcPct val="135000"/>
              </a:lnSpc>
              <a:spcBef>
                <a:spcPts val="1200"/>
              </a:spcBef>
              <a:spcAft>
                <a:spcPts val="1200"/>
              </a:spcAft>
              <a:buSzPts val="770"/>
              <a:buNone/>
            </a:pPr>
            <a:r>
              <a:rPr lang="en" sz="1500">
                <a:latin typeface="Montserrat Medium"/>
                <a:ea typeface="Montserrat Medium"/>
                <a:cs typeface="Montserrat Medium"/>
                <a:sym typeface="Montserrat Medium"/>
              </a:rPr>
              <a:t>The next 15-20 years will show an evolutionary leap with the assistance of nanotechnology.</a:t>
            </a:r>
            <a:endParaRPr sz="1500">
              <a:latin typeface="Montserrat Medium"/>
              <a:ea typeface="Montserrat Medium"/>
              <a:cs typeface="Montserrat Medium"/>
              <a:sym typeface="Montserrat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300"/>
                                        <p:tgtEl>
                                          <p:spTgt spid="1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300"/>
                                        <p:tgtEl>
                                          <p:spTgt spid="2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31"/>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206" name="Google Shape;206;p31"/>
          <p:cNvSpPr txBox="1"/>
          <p:nvPr>
            <p:ph idx="1" type="body"/>
          </p:nvPr>
        </p:nvSpPr>
        <p:spPr>
          <a:xfrm>
            <a:off x="1758325" y="1780575"/>
            <a:ext cx="5463900" cy="1166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1200"/>
              </a:spcAft>
              <a:buNone/>
            </a:pPr>
            <a:r>
              <a:rPr b="1" lang="en" sz="6500">
                <a:latin typeface="Montserrat"/>
                <a:ea typeface="Montserrat"/>
                <a:cs typeface="Montserrat"/>
                <a:sym typeface="Montserrat"/>
              </a:rPr>
              <a:t>THANK YOU</a:t>
            </a:r>
            <a:endParaRPr b="1" sz="650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id="64" name="Google Shape;64;p14"/>
          <p:cNvPicPr preferRelativeResize="0"/>
          <p:nvPr/>
        </p:nvPicPr>
        <p:blipFill rotWithShape="1">
          <a:blip r:embed="rId3">
            <a:alphaModFix/>
          </a:blip>
          <a:srcRect b="0" l="0" r="0" t="0"/>
          <a:stretch/>
        </p:blipFill>
        <p:spPr>
          <a:xfrm>
            <a:off x="-12" y="0"/>
            <a:ext cx="9144024" cy="5143500"/>
          </a:xfrm>
          <a:prstGeom prst="rect">
            <a:avLst/>
          </a:prstGeom>
          <a:noFill/>
          <a:ln>
            <a:noFill/>
          </a:ln>
        </p:spPr>
      </p:pic>
      <p:sp>
        <p:nvSpPr>
          <p:cNvPr id="65" name="Google Shape;65;p14"/>
          <p:cNvSpPr txBox="1"/>
          <p:nvPr>
            <p:ph type="title"/>
          </p:nvPr>
        </p:nvSpPr>
        <p:spPr>
          <a:xfrm>
            <a:off x="806800" y="331975"/>
            <a:ext cx="2238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Definition</a:t>
            </a:r>
            <a:endParaRPr b="1">
              <a:latin typeface="Montserrat"/>
              <a:ea typeface="Montserrat"/>
              <a:cs typeface="Montserrat"/>
              <a:sym typeface="Montserrat"/>
            </a:endParaRPr>
          </a:p>
        </p:txBody>
      </p:sp>
      <p:sp>
        <p:nvSpPr>
          <p:cNvPr id="66" name="Google Shape;66;p14"/>
          <p:cNvSpPr txBox="1"/>
          <p:nvPr>
            <p:ph idx="1" type="body"/>
          </p:nvPr>
        </p:nvSpPr>
        <p:spPr>
          <a:xfrm>
            <a:off x="4382475" y="1157300"/>
            <a:ext cx="4008000" cy="3398100"/>
          </a:xfrm>
          <a:prstGeom prst="rect">
            <a:avLst/>
          </a:prstGeom>
        </p:spPr>
        <p:txBody>
          <a:bodyPr anchorCtr="0" anchor="t" bIns="91425" lIns="91425" spcFirstLastPara="1" rIns="91425" wrap="square" tIns="91425">
            <a:normAutofit fontScale="92500" lnSpcReduction="10000"/>
          </a:bodyPr>
          <a:lstStyle/>
          <a:p>
            <a:pPr indent="0" lvl="0" marL="0" rtl="0" algn="just">
              <a:lnSpc>
                <a:spcPct val="150000"/>
              </a:lnSpc>
              <a:spcBef>
                <a:spcPts val="0"/>
              </a:spcBef>
              <a:spcAft>
                <a:spcPts val="1200"/>
              </a:spcAft>
              <a:buClr>
                <a:schemeClr val="dk2"/>
              </a:buClr>
              <a:buSzPct val="61111"/>
              <a:buFont typeface="Arial"/>
              <a:buNone/>
            </a:pPr>
            <a:r>
              <a:rPr lang="en">
                <a:latin typeface="Montserrat Medium"/>
                <a:ea typeface="Montserrat Medium"/>
                <a:cs typeface="Montserrat Medium"/>
                <a:sym typeface="Montserrat Medium"/>
              </a:rPr>
              <a:t>The term ‘nano-material’ usually implies that one or more of the components which make up the material are nanosized. Nanostructures are the structures, whose sizes are within a few nanometers (&lt;100 nm) and can comprise of either single material or multiple material.</a:t>
            </a:r>
            <a:endParaRPr>
              <a:latin typeface="Montserrat SemiBold"/>
              <a:ea typeface="Montserrat SemiBold"/>
              <a:cs typeface="Montserrat SemiBold"/>
              <a:sym typeface="Montserrat SemiBold"/>
            </a:endParaRPr>
          </a:p>
        </p:txBody>
      </p:sp>
      <p:pic>
        <p:nvPicPr>
          <p:cNvPr id="67" name="Google Shape;67;p14"/>
          <p:cNvPicPr preferRelativeResize="0"/>
          <p:nvPr/>
        </p:nvPicPr>
        <p:blipFill>
          <a:blip r:embed="rId4">
            <a:alphaModFix/>
          </a:blip>
          <a:stretch>
            <a:fillRect/>
          </a:stretch>
        </p:blipFill>
        <p:spPr>
          <a:xfrm>
            <a:off x="806800" y="1373800"/>
            <a:ext cx="2965099" cy="29650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id="72" name="Google Shape;72;p15"/>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73" name="Google Shape;73;p15"/>
          <p:cNvSpPr txBox="1"/>
          <p:nvPr>
            <p:ph type="title"/>
          </p:nvPr>
        </p:nvSpPr>
        <p:spPr>
          <a:xfrm>
            <a:off x="403900" y="341075"/>
            <a:ext cx="4874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600">
                <a:latin typeface="Montserrat"/>
                <a:ea typeface="Montserrat"/>
                <a:cs typeface="Montserrat"/>
                <a:sym typeface="Montserrat"/>
              </a:rPr>
              <a:t>Nanomaterials around us</a:t>
            </a:r>
            <a:endParaRPr b="1" sz="2600">
              <a:latin typeface="Montserrat"/>
              <a:ea typeface="Montserrat"/>
              <a:cs typeface="Montserrat"/>
              <a:sym typeface="Montserrat"/>
            </a:endParaRPr>
          </a:p>
        </p:txBody>
      </p:sp>
      <p:sp>
        <p:nvSpPr>
          <p:cNvPr id="74" name="Google Shape;74;p15"/>
          <p:cNvSpPr txBox="1"/>
          <p:nvPr>
            <p:ph idx="1" type="body"/>
          </p:nvPr>
        </p:nvSpPr>
        <p:spPr>
          <a:xfrm>
            <a:off x="403900" y="1275150"/>
            <a:ext cx="3798300" cy="3329400"/>
          </a:xfrm>
          <a:prstGeom prst="rect">
            <a:avLst/>
          </a:prstGeom>
        </p:spPr>
        <p:txBody>
          <a:bodyPr anchorCtr="0" anchor="t" bIns="91425" lIns="91425" spcFirstLastPara="1" rIns="91425" wrap="square" tIns="91425">
            <a:normAutofit/>
          </a:bodyPr>
          <a:lstStyle/>
          <a:p>
            <a:pPr indent="0" lvl="0" marL="0" rtl="0" algn="just">
              <a:lnSpc>
                <a:spcPct val="130000"/>
              </a:lnSpc>
              <a:spcBef>
                <a:spcPts val="0"/>
              </a:spcBef>
              <a:spcAft>
                <a:spcPts val="0"/>
              </a:spcAft>
              <a:buClr>
                <a:schemeClr val="dk2"/>
              </a:buClr>
              <a:buSzPts val="935"/>
              <a:buFont typeface="Arial"/>
              <a:buNone/>
            </a:pPr>
            <a:r>
              <a:rPr lang="en" sz="1430">
                <a:latin typeface="Montserrat Medium"/>
                <a:ea typeface="Montserrat Medium"/>
                <a:cs typeface="Montserrat Medium"/>
                <a:sym typeface="Montserrat Medium"/>
              </a:rPr>
              <a:t>Nature has many examples of nanostructures such as hydrophobic leaves, iridescent butterfly wings, and the gecko’s foot.</a:t>
            </a:r>
            <a:endParaRPr sz="1430">
              <a:latin typeface="Montserrat Medium"/>
              <a:ea typeface="Montserrat Medium"/>
              <a:cs typeface="Montserrat Medium"/>
              <a:sym typeface="Montserrat Medium"/>
            </a:endParaRPr>
          </a:p>
          <a:p>
            <a:pPr indent="0" lvl="0" marL="0" rtl="0" algn="just">
              <a:lnSpc>
                <a:spcPct val="130000"/>
              </a:lnSpc>
              <a:spcBef>
                <a:spcPts val="1200"/>
              </a:spcBef>
              <a:spcAft>
                <a:spcPts val="0"/>
              </a:spcAft>
              <a:buClr>
                <a:schemeClr val="dk2"/>
              </a:buClr>
              <a:buSzPts val="935"/>
              <a:buFont typeface="Arial"/>
              <a:buNone/>
            </a:pPr>
            <a:r>
              <a:rPr lang="en" sz="1430">
                <a:latin typeface="Montserrat Medium"/>
                <a:ea typeface="Montserrat Medium"/>
                <a:cs typeface="Montserrat Medium"/>
                <a:sym typeface="Montserrat Medium"/>
              </a:rPr>
              <a:t>Sphere-like particles: Ag nanoparticles, buckyballs</a:t>
            </a:r>
            <a:endParaRPr sz="1430">
              <a:latin typeface="Montserrat Medium"/>
              <a:ea typeface="Montserrat Medium"/>
              <a:cs typeface="Montserrat Medium"/>
              <a:sym typeface="Montserrat Medium"/>
            </a:endParaRPr>
          </a:p>
          <a:p>
            <a:pPr indent="0" lvl="0" marL="0" rtl="0" algn="just">
              <a:lnSpc>
                <a:spcPct val="130000"/>
              </a:lnSpc>
              <a:spcBef>
                <a:spcPts val="1200"/>
              </a:spcBef>
              <a:spcAft>
                <a:spcPts val="0"/>
              </a:spcAft>
              <a:buClr>
                <a:schemeClr val="dk2"/>
              </a:buClr>
              <a:buSzPts val="935"/>
              <a:buFont typeface="Arial"/>
              <a:buNone/>
            </a:pPr>
            <a:r>
              <a:rPr lang="en" sz="1430">
                <a:latin typeface="Montserrat Medium"/>
                <a:ea typeface="Montserrat Medium"/>
                <a:cs typeface="Montserrat Medium"/>
                <a:sym typeface="Montserrat Medium"/>
              </a:rPr>
              <a:t>Rod-like particles : Si &amp; Ni nanowires.</a:t>
            </a:r>
            <a:endParaRPr sz="1430">
              <a:latin typeface="Montserrat Medium"/>
              <a:ea typeface="Montserrat Medium"/>
              <a:cs typeface="Montserrat Medium"/>
              <a:sym typeface="Montserrat Medium"/>
            </a:endParaRPr>
          </a:p>
          <a:p>
            <a:pPr indent="0" lvl="0" marL="0" rtl="0" algn="just">
              <a:lnSpc>
                <a:spcPct val="130000"/>
              </a:lnSpc>
              <a:spcBef>
                <a:spcPts val="1200"/>
              </a:spcBef>
              <a:spcAft>
                <a:spcPts val="1200"/>
              </a:spcAft>
              <a:buClr>
                <a:schemeClr val="dk2"/>
              </a:buClr>
              <a:buSzPts val="935"/>
              <a:buFont typeface="Arial"/>
              <a:buNone/>
            </a:pPr>
            <a:r>
              <a:rPr lang="en" sz="1430">
                <a:latin typeface="Montserrat Medium"/>
                <a:ea typeface="Montserrat Medium"/>
                <a:cs typeface="Montserrat Medium"/>
                <a:sym typeface="Montserrat Medium"/>
              </a:rPr>
              <a:t>Tube-like particles: Carbon nanotubes, TiO2 nanotubes</a:t>
            </a:r>
            <a:endParaRPr sz="1430">
              <a:latin typeface="Montserrat Medium"/>
              <a:ea typeface="Montserrat Medium"/>
              <a:cs typeface="Montserrat Medium"/>
              <a:sym typeface="Montserrat Medium"/>
            </a:endParaRPr>
          </a:p>
        </p:txBody>
      </p:sp>
      <p:pic>
        <p:nvPicPr>
          <p:cNvPr id="75" name="Google Shape;75;p15"/>
          <p:cNvPicPr preferRelativeResize="0"/>
          <p:nvPr/>
        </p:nvPicPr>
        <p:blipFill>
          <a:blip r:embed="rId4">
            <a:alphaModFix/>
          </a:blip>
          <a:stretch>
            <a:fillRect/>
          </a:stretch>
        </p:blipFill>
        <p:spPr>
          <a:xfrm>
            <a:off x="4584287" y="1176275"/>
            <a:ext cx="2169600" cy="1627229"/>
          </a:xfrm>
          <a:prstGeom prst="rect">
            <a:avLst/>
          </a:prstGeom>
          <a:noFill/>
          <a:ln>
            <a:noFill/>
          </a:ln>
        </p:spPr>
      </p:pic>
      <p:pic>
        <p:nvPicPr>
          <p:cNvPr id="76" name="Google Shape;76;p15"/>
          <p:cNvPicPr preferRelativeResize="0"/>
          <p:nvPr/>
        </p:nvPicPr>
        <p:blipFill>
          <a:blip r:embed="rId5">
            <a:alphaModFix/>
          </a:blip>
          <a:stretch>
            <a:fillRect/>
          </a:stretch>
        </p:blipFill>
        <p:spPr>
          <a:xfrm>
            <a:off x="7135975" y="1275154"/>
            <a:ext cx="1631025" cy="1549450"/>
          </a:xfrm>
          <a:prstGeom prst="rect">
            <a:avLst/>
          </a:prstGeom>
          <a:noFill/>
          <a:ln>
            <a:noFill/>
          </a:ln>
        </p:spPr>
      </p:pic>
      <p:pic>
        <p:nvPicPr>
          <p:cNvPr id="77" name="Google Shape;77;p15"/>
          <p:cNvPicPr preferRelativeResize="0"/>
          <p:nvPr/>
        </p:nvPicPr>
        <p:blipFill>
          <a:blip r:embed="rId6">
            <a:alphaModFix/>
          </a:blip>
          <a:stretch>
            <a:fillRect/>
          </a:stretch>
        </p:blipFill>
        <p:spPr>
          <a:xfrm>
            <a:off x="4572000" y="3066001"/>
            <a:ext cx="1631026" cy="1697383"/>
          </a:xfrm>
          <a:prstGeom prst="rect">
            <a:avLst/>
          </a:prstGeom>
          <a:noFill/>
          <a:ln>
            <a:noFill/>
          </a:ln>
        </p:spPr>
      </p:pic>
      <p:pic>
        <p:nvPicPr>
          <p:cNvPr id="78" name="Google Shape;78;p15"/>
          <p:cNvPicPr preferRelativeResize="0"/>
          <p:nvPr/>
        </p:nvPicPr>
        <p:blipFill>
          <a:blip r:embed="rId7">
            <a:alphaModFix/>
          </a:blip>
          <a:stretch>
            <a:fillRect/>
          </a:stretch>
        </p:blipFill>
        <p:spPr>
          <a:xfrm>
            <a:off x="6572825" y="3191927"/>
            <a:ext cx="2169600" cy="14455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
                                            <p:txEl>
                                              <p:pRg end="0" st="0"/>
                                            </p:txEl>
                                          </p:spTgt>
                                        </p:tgtEl>
                                        <p:attrNameLst>
                                          <p:attrName>style.visibility</p:attrName>
                                        </p:attrNameLst>
                                      </p:cBhvr>
                                      <p:to>
                                        <p:strVal val="visible"/>
                                      </p:to>
                                    </p:set>
                                    <p:animEffect filter="fade" transition="in">
                                      <p:cBhvr>
                                        <p:cTn dur="200"/>
                                        <p:tgtEl>
                                          <p:spTgt spid="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
                                        </p:tgtEl>
                                        <p:attrNameLst>
                                          <p:attrName>style.visibility</p:attrName>
                                        </p:attrNameLst>
                                      </p:cBhvr>
                                      <p:to>
                                        <p:strVal val="visible"/>
                                      </p:to>
                                    </p:set>
                                    <p:animEffect filter="fade" transition="in">
                                      <p:cBhvr>
                                        <p:cTn dur="300"/>
                                        <p:tgtEl>
                                          <p:spTgt spid="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pic>
        <p:nvPicPr>
          <p:cNvPr id="83" name="Google Shape;83;p16"/>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84" name="Google Shape;84;p16"/>
          <p:cNvSpPr txBox="1"/>
          <p:nvPr>
            <p:ph type="title"/>
          </p:nvPr>
        </p:nvSpPr>
        <p:spPr>
          <a:xfrm>
            <a:off x="311700" y="297000"/>
            <a:ext cx="6342600" cy="61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600">
                <a:latin typeface="Montserrat"/>
                <a:ea typeface="Montserrat"/>
                <a:cs typeface="Montserrat"/>
                <a:sym typeface="Montserrat"/>
              </a:rPr>
              <a:t>Why </a:t>
            </a:r>
            <a:r>
              <a:rPr b="1" lang="en" sz="2600">
                <a:latin typeface="Montserrat"/>
                <a:ea typeface="Montserrat"/>
                <a:cs typeface="Montserrat"/>
                <a:sym typeface="Montserrat"/>
              </a:rPr>
              <a:t>Nanomaterials</a:t>
            </a:r>
            <a:r>
              <a:rPr b="1" lang="en" sz="2600">
                <a:latin typeface="Montserrat"/>
                <a:ea typeface="Montserrat"/>
                <a:cs typeface="Montserrat"/>
                <a:sym typeface="Montserrat"/>
              </a:rPr>
              <a:t> are important</a:t>
            </a:r>
            <a:endParaRPr b="1" sz="2600">
              <a:latin typeface="Montserrat"/>
              <a:ea typeface="Montserrat"/>
              <a:cs typeface="Montserrat"/>
              <a:sym typeface="Montserrat"/>
            </a:endParaRPr>
          </a:p>
        </p:txBody>
      </p:sp>
      <p:sp>
        <p:nvSpPr>
          <p:cNvPr id="85" name="Google Shape;85;p16"/>
          <p:cNvSpPr txBox="1"/>
          <p:nvPr>
            <p:ph idx="1" type="body"/>
          </p:nvPr>
        </p:nvSpPr>
        <p:spPr>
          <a:xfrm>
            <a:off x="436650" y="1168000"/>
            <a:ext cx="7949400" cy="3739800"/>
          </a:xfrm>
          <a:prstGeom prst="rect">
            <a:avLst/>
          </a:prstGeom>
        </p:spPr>
        <p:txBody>
          <a:bodyPr anchorCtr="0" anchor="t" bIns="91425" lIns="91425" spcFirstLastPara="1" rIns="91425" wrap="square" tIns="91425">
            <a:normAutofit fontScale="85000" lnSpcReduction="10000"/>
          </a:bodyPr>
          <a:lstStyle/>
          <a:p>
            <a:pPr indent="0" lvl="0" marL="0" rtl="0" algn="just">
              <a:lnSpc>
                <a:spcPct val="150000"/>
              </a:lnSpc>
              <a:spcBef>
                <a:spcPts val="0"/>
              </a:spcBef>
              <a:spcAft>
                <a:spcPts val="0"/>
              </a:spcAft>
              <a:buNone/>
            </a:pPr>
            <a:r>
              <a:rPr lang="en">
                <a:latin typeface="Montserrat Medium"/>
                <a:ea typeface="Montserrat Medium"/>
                <a:cs typeface="Montserrat Medium"/>
                <a:sym typeface="Montserrat Medium"/>
              </a:rPr>
              <a:t>The study of nanomaterials has extended the frontiers of science and has warranted the existence of a new domain of research called nanoscience.</a:t>
            </a:r>
            <a:endParaRPr>
              <a:latin typeface="Montserrat Medium"/>
              <a:ea typeface="Montserrat Medium"/>
              <a:cs typeface="Montserrat Medium"/>
              <a:sym typeface="Montserrat Medium"/>
            </a:endParaRPr>
          </a:p>
          <a:p>
            <a:pPr indent="0" lvl="0" marL="0" rtl="0" algn="just">
              <a:lnSpc>
                <a:spcPct val="150000"/>
              </a:lnSpc>
              <a:spcBef>
                <a:spcPts val="1200"/>
              </a:spcBef>
              <a:spcAft>
                <a:spcPts val="0"/>
              </a:spcAft>
              <a:buNone/>
            </a:pPr>
            <a:r>
              <a:rPr lang="en">
                <a:latin typeface="Montserrat Medium"/>
                <a:ea typeface="Montserrat Medium"/>
                <a:cs typeface="Montserrat Medium"/>
                <a:sym typeface="Montserrat Medium"/>
              </a:rPr>
              <a:t>Nanotechnology is the application of the principles of nanoscience into useful deliverables. This includes the application of nanostructures/nanomaterials into useful nanoscale devices and components.</a:t>
            </a:r>
            <a:endParaRPr>
              <a:latin typeface="Montserrat Medium"/>
              <a:ea typeface="Montserrat Medium"/>
              <a:cs typeface="Montserrat Medium"/>
              <a:sym typeface="Montserrat Medium"/>
            </a:endParaRPr>
          </a:p>
          <a:p>
            <a:pPr indent="0" lvl="0" marL="0" rtl="0" algn="just">
              <a:lnSpc>
                <a:spcPct val="150000"/>
              </a:lnSpc>
              <a:spcBef>
                <a:spcPts val="1200"/>
              </a:spcBef>
              <a:spcAft>
                <a:spcPts val="1200"/>
              </a:spcAft>
              <a:buNone/>
            </a:pPr>
            <a:r>
              <a:rPr lang="en">
                <a:latin typeface="Montserrat Medium"/>
                <a:ea typeface="Montserrat Medium"/>
                <a:cs typeface="Montserrat Medium"/>
                <a:sym typeface="Montserrat Medium"/>
              </a:rPr>
              <a:t>Concepts of nanoscience, nanotechnology aims at improving the lifestyle of the human race. Due to the ability to generate the materials in a particular way to play a specific role, the use of nanomaterials spans across various industries, from healthcare and cosmetics to environmental preservation and air purification.</a:t>
            </a:r>
            <a:endParaRPr>
              <a:latin typeface="Montserrat Medium"/>
              <a:ea typeface="Montserrat Medium"/>
              <a:cs typeface="Montserrat Medium"/>
              <a:sym typeface="Montserrat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400"/>
                                        <p:tgtEl>
                                          <p:spTgt spid="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300"/>
                                        <p:tgtEl>
                                          <p:spTgt spid="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7"/>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91" name="Google Shape;91;p17"/>
          <p:cNvSpPr txBox="1"/>
          <p:nvPr>
            <p:ph type="title"/>
          </p:nvPr>
        </p:nvSpPr>
        <p:spPr>
          <a:xfrm>
            <a:off x="311700" y="297000"/>
            <a:ext cx="4476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Properties</a:t>
            </a:r>
            <a:endParaRPr b="1">
              <a:latin typeface="Montserrat"/>
              <a:ea typeface="Montserrat"/>
              <a:cs typeface="Montserrat"/>
              <a:sym typeface="Montserrat"/>
            </a:endParaRPr>
          </a:p>
        </p:txBody>
      </p:sp>
      <p:sp>
        <p:nvSpPr>
          <p:cNvPr id="92" name="Google Shape;92;p17"/>
          <p:cNvSpPr txBox="1"/>
          <p:nvPr>
            <p:ph idx="1" type="body"/>
          </p:nvPr>
        </p:nvSpPr>
        <p:spPr>
          <a:xfrm>
            <a:off x="436650" y="1346750"/>
            <a:ext cx="3463800" cy="30639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Font typeface="Montserrat SemiBold"/>
              <a:buChar char="❏"/>
            </a:pPr>
            <a:r>
              <a:rPr lang="en" sz="1900">
                <a:latin typeface="Montserrat SemiBold"/>
                <a:ea typeface="Montserrat SemiBold"/>
                <a:cs typeface="Montserrat SemiBold"/>
                <a:sym typeface="Montserrat SemiBold"/>
              </a:rPr>
              <a:t>Size</a:t>
            </a:r>
            <a:endParaRPr sz="1900">
              <a:latin typeface="Montserrat SemiBold"/>
              <a:ea typeface="Montserrat SemiBold"/>
              <a:cs typeface="Montserrat SemiBold"/>
              <a:sym typeface="Montserrat SemiBold"/>
            </a:endParaRPr>
          </a:p>
          <a:p>
            <a:pPr indent="-349250" lvl="0" marL="457200" rtl="0" algn="l">
              <a:spcBef>
                <a:spcPts val="0"/>
              </a:spcBef>
              <a:spcAft>
                <a:spcPts val="0"/>
              </a:spcAft>
              <a:buSzPts val="1900"/>
              <a:buFont typeface="Montserrat SemiBold"/>
              <a:buChar char="❏"/>
            </a:pPr>
            <a:r>
              <a:rPr lang="en" sz="1900">
                <a:latin typeface="Montserrat SemiBold"/>
                <a:ea typeface="Montserrat SemiBold"/>
                <a:cs typeface="Montserrat SemiBold"/>
                <a:sym typeface="Montserrat SemiBold"/>
              </a:rPr>
              <a:t>Structure</a:t>
            </a:r>
            <a:endParaRPr sz="1900">
              <a:latin typeface="Montserrat SemiBold"/>
              <a:ea typeface="Montserrat SemiBold"/>
              <a:cs typeface="Montserrat SemiBold"/>
              <a:sym typeface="Montserrat SemiBold"/>
            </a:endParaRPr>
          </a:p>
          <a:p>
            <a:pPr indent="-349250" lvl="0" marL="457200" rtl="0" algn="l">
              <a:spcBef>
                <a:spcPts val="0"/>
              </a:spcBef>
              <a:spcAft>
                <a:spcPts val="0"/>
              </a:spcAft>
              <a:buSzPts val="1900"/>
              <a:buFont typeface="Montserrat SemiBold"/>
              <a:buChar char="❏"/>
            </a:pPr>
            <a:r>
              <a:rPr lang="en" sz="1900">
                <a:latin typeface="Montserrat SemiBold"/>
                <a:ea typeface="Montserrat SemiBold"/>
                <a:cs typeface="Montserrat SemiBold"/>
                <a:sym typeface="Montserrat SemiBold"/>
              </a:rPr>
              <a:t>Melting Point </a:t>
            </a:r>
            <a:endParaRPr sz="1900">
              <a:latin typeface="Montserrat SemiBold"/>
              <a:ea typeface="Montserrat SemiBold"/>
              <a:cs typeface="Montserrat SemiBold"/>
              <a:sym typeface="Montserrat SemiBold"/>
            </a:endParaRPr>
          </a:p>
          <a:p>
            <a:pPr indent="-349250" lvl="0" marL="457200" rtl="0" algn="l">
              <a:spcBef>
                <a:spcPts val="0"/>
              </a:spcBef>
              <a:spcAft>
                <a:spcPts val="0"/>
              </a:spcAft>
              <a:buSzPts val="1900"/>
              <a:buFont typeface="Montserrat SemiBold"/>
              <a:buChar char="❏"/>
            </a:pPr>
            <a:r>
              <a:rPr lang="en" sz="1900">
                <a:latin typeface="Montserrat SemiBold"/>
                <a:ea typeface="Montserrat SemiBold"/>
                <a:cs typeface="Montserrat SemiBold"/>
                <a:sym typeface="Montserrat SemiBold"/>
              </a:rPr>
              <a:t>Optical Properties</a:t>
            </a:r>
            <a:endParaRPr sz="1900">
              <a:latin typeface="Montserrat SemiBold"/>
              <a:ea typeface="Montserrat SemiBold"/>
              <a:cs typeface="Montserrat SemiBold"/>
              <a:sym typeface="Montserrat SemiBold"/>
            </a:endParaRPr>
          </a:p>
          <a:p>
            <a:pPr indent="-349250" lvl="0" marL="457200" rtl="0" algn="l">
              <a:spcBef>
                <a:spcPts val="0"/>
              </a:spcBef>
              <a:spcAft>
                <a:spcPts val="0"/>
              </a:spcAft>
              <a:buSzPts val="1900"/>
              <a:buFont typeface="Montserrat SemiBold"/>
              <a:buChar char="❏"/>
            </a:pPr>
            <a:r>
              <a:rPr lang="en" sz="1900">
                <a:latin typeface="Montserrat SemiBold"/>
                <a:ea typeface="Montserrat SemiBold"/>
                <a:cs typeface="Montserrat SemiBold"/>
                <a:sym typeface="Montserrat SemiBold"/>
              </a:rPr>
              <a:t>Electrical Properties</a:t>
            </a:r>
            <a:endParaRPr sz="1900">
              <a:latin typeface="Montserrat SemiBold"/>
              <a:ea typeface="Montserrat SemiBold"/>
              <a:cs typeface="Montserrat SemiBold"/>
              <a:sym typeface="Montserrat SemiBold"/>
            </a:endParaRPr>
          </a:p>
          <a:p>
            <a:pPr indent="-349250" lvl="0" marL="457200" rtl="0" algn="l">
              <a:spcBef>
                <a:spcPts val="0"/>
              </a:spcBef>
              <a:spcAft>
                <a:spcPts val="0"/>
              </a:spcAft>
              <a:buSzPts val="1900"/>
              <a:buFont typeface="Montserrat SemiBold"/>
              <a:buChar char="❏"/>
            </a:pPr>
            <a:r>
              <a:rPr lang="en" sz="1900">
                <a:latin typeface="Montserrat SemiBold"/>
                <a:ea typeface="Montserrat SemiBold"/>
                <a:cs typeface="Montserrat SemiBold"/>
                <a:sym typeface="Montserrat SemiBold"/>
              </a:rPr>
              <a:t>Scattering</a:t>
            </a:r>
            <a:endParaRPr sz="1900">
              <a:latin typeface="Montserrat SemiBold"/>
              <a:ea typeface="Montserrat SemiBold"/>
              <a:cs typeface="Montserrat SemiBold"/>
              <a:sym typeface="Montserrat SemiBold"/>
            </a:endParaRPr>
          </a:p>
        </p:txBody>
      </p:sp>
      <p:pic>
        <p:nvPicPr>
          <p:cNvPr id="93" name="Google Shape;93;p17"/>
          <p:cNvPicPr preferRelativeResize="0"/>
          <p:nvPr/>
        </p:nvPicPr>
        <p:blipFill>
          <a:blip r:embed="rId4">
            <a:alphaModFix/>
          </a:blip>
          <a:stretch>
            <a:fillRect/>
          </a:stretch>
        </p:blipFill>
        <p:spPr>
          <a:xfrm>
            <a:off x="4284175" y="1346750"/>
            <a:ext cx="3859700" cy="2450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gtEl>
                                        <p:attrNameLst>
                                          <p:attrName>style.visibility</p:attrName>
                                        </p:attrNameLst>
                                      </p:cBhvr>
                                      <p:to>
                                        <p:strVal val="visible"/>
                                      </p:to>
                                    </p:set>
                                    <p:animEffect filter="fade" transition="in">
                                      <p:cBhvr>
                                        <p:cTn dur="300"/>
                                        <p:tgtEl>
                                          <p:spTgt spid="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300"/>
                                        <p:tgtEl>
                                          <p:spTgt spid="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8"/>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99" name="Google Shape;99;p18"/>
          <p:cNvSpPr txBox="1"/>
          <p:nvPr>
            <p:ph type="title"/>
          </p:nvPr>
        </p:nvSpPr>
        <p:spPr>
          <a:xfrm>
            <a:off x="515275" y="254150"/>
            <a:ext cx="14028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SIZE</a:t>
            </a:r>
            <a:endParaRPr b="1">
              <a:latin typeface="Montserrat"/>
              <a:ea typeface="Montserrat"/>
              <a:cs typeface="Montserrat"/>
              <a:sym typeface="Montserrat"/>
            </a:endParaRPr>
          </a:p>
        </p:txBody>
      </p:sp>
      <p:sp>
        <p:nvSpPr>
          <p:cNvPr id="100" name="Google Shape;100;p18"/>
          <p:cNvSpPr txBox="1"/>
          <p:nvPr>
            <p:ph idx="1" type="body"/>
          </p:nvPr>
        </p:nvSpPr>
        <p:spPr>
          <a:xfrm>
            <a:off x="165825" y="1049375"/>
            <a:ext cx="5342100" cy="37191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1000"/>
              </a:spcBef>
              <a:spcAft>
                <a:spcPts val="0"/>
              </a:spcAft>
              <a:buSzPts val="1400"/>
              <a:buFont typeface="Montserrat Medium"/>
              <a:buChar char="❏"/>
            </a:pPr>
            <a:r>
              <a:rPr lang="en" sz="1400">
                <a:latin typeface="Montserrat Medium"/>
                <a:ea typeface="Montserrat Medium"/>
                <a:cs typeface="Montserrat Medium"/>
                <a:sym typeface="Montserrat Medium"/>
              </a:rPr>
              <a:t>Molecules, nanoparticles, and bulk materials can be distinguished by the number of atoms comprising each type of material.</a:t>
            </a:r>
            <a:endParaRPr sz="1400">
              <a:latin typeface="Montserrat Medium"/>
              <a:ea typeface="Montserrat Medium"/>
              <a:cs typeface="Montserrat Medium"/>
              <a:sym typeface="Montserrat Medium"/>
            </a:endParaRPr>
          </a:p>
          <a:p>
            <a:pPr indent="-317500" lvl="0" marL="457200" rtl="0" algn="just">
              <a:lnSpc>
                <a:spcPct val="150000"/>
              </a:lnSpc>
              <a:spcBef>
                <a:spcPts val="0"/>
              </a:spcBef>
              <a:spcAft>
                <a:spcPts val="0"/>
              </a:spcAft>
              <a:buSzPts val="1400"/>
              <a:buFont typeface="Montserrat Medium"/>
              <a:buChar char="❏"/>
            </a:pPr>
            <a:r>
              <a:rPr lang="en" sz="1400">
                <a:latin typeface="Montserrat Medium"/>
                <a:ea typeface="Montserrat Medium"/>
                <a:cs typeface="Montserrat Medium"/>
                <a:sym typeface="Montserrat Medium"/>
              </a:rPr>
              <a:t>Nanoparticles exhibit unique properties due to their high surface area to volume ratio.  </a:t>
            </a:r>
            <a:endParaRPr sz="1400">
              <a:latin typeface="Montserrat Medium"/>
              <a:ea typeface="Montserrat Medium"/>
              <a:cs typeface="Montserrat Medium"/>
              <a:sym typeface="Montserrat Medium"/>
            </a:endParaRPr>
          </a:p>
          <a:p>
            <a:pPr indent="-317500" lvl="0" marL="457200" rtl="0" algn="just">
              <a:lnSpc>
                <a:spcPct val="150000"/>
              </a:lnSpc>
              <a:spcBef>
                <a:spcPts val="1000"/>
              </a:spcBef>
              <a:spcAft>
                <a:spcPts val="0"/>
              </a:spcAft>
              <a:buSzPts val="1400"/>
              <a:buFont typeface="Montserrat Medium"/>
              <a:buChar char="❏"/>
            </a:pPr>
            <a:r>
              <a:rPr lang="en" sz="1400">
                <a:latin typeface="Montserrat Medium"/>
                <a:ea typeface="Montserrat Medium"/>
                <a:cs typeface="Montserrat Medium"/>
                <a:sym typeface="Montserrat Medium"/>
              </a:rPr>
              <a:t>As the percentage of atoms at the surface increases, the mechanical, optical, electrical, chemical, and magnetic properties change. </a:t>
            </a:r>
            <a:endParaRPr sz="1400">
              <a:latin typeface="Montserrat Medium"/>
              <a:ea typeface="Montserrat Medium"/>
              <a:cs typeface="Montserrat Medium"/>
              <a:sym typeface="Montserrat Medium"/>
            </a:endParaRPr>
          </a:p>
          <a:p>
            <a:pPr indent="-317500" lvl="0" marL="457200" rtl="0" algn="just">
              <a:lnSpc>
                <a:spcPct val="150000"/>
              </a:lnSpc>
              <a:spcBef>
                <a:spcPts val="1000"/>
              </a:spcBef>
              <a:spcAft>
                <a:spcPts val="0"/>
              </a:spcAft>
              <a:buSzPts val="1400"/>
              <a:buFont typeface="Montserrat Medium"/>
              <a:buChar char="❏"/>
            </a:pPr>
            <a:r>
              <a:rPr lang="en" sz="1400">
                <a:latin typeface="Montserrat Medium"/>
                <a:ea typeface="Montserrat Medium"/>
                <a:cs typeface="Montserrat Medium"/>
                <a:sym typeface="Montserrat Medium"/>
              </a:rPr>
              <a:t>Nanoparticles exhibit unique properties due to their high surface area to volume ratio.</a:t>
            </a:r>
            <a:endParaRPr sz="1400">
              <a:latin typeface="Montserrat Medium"/>
              <a:ea typeface="Montserrat Medium"/>
              <a:cs typeface="Montserrat Medium"/>
              <a:sym typeface="Montserrat Medium"/>
            </a:endParaRPr>
          </a:p>
        </p:txBody>
      </p:sp>
      <p:pic>
        <p:nvPicPr>
          <p:cNvPr id="101" name="Google Shape;101;p18"/>
          <p:cNvPicPr preferRelativeResize="0"/>
          <p:nvPr/>
        </p:nvPicPr>
        <p:blipFill>
          <a:blip r:embed="rId4">
            <a:alphaModFix/>
          </a:blip>
          <a:stretch>
            <a:fillRect/>
          </a:stretch>
        </p:blipFill>
        <p:spPr>
          <a:xfrm>
            <a:off x="6018100" y="1049375"/>
            <a:ext cx="2342165" cy="3507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300"/>
                                        <p:tgtEl>
                                          <p:spTgt spid="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400"/>
                                        <p:tgtEl>
                                          <p:spTgt spid="1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19"/>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107" name="Google Shape;107;p19"/>
          <p:cNvSpPr txBox="1"/>
          <p:nvPr>
            <p:ph idx="1" type="body"/>
          </p:nvPr>
        </p:nvSpPr>
        <p:spPr>
          <a:xfrm>
            <a:off x="1628150" y="411425"/>
            <a:ext cx="1028700" cy="429300"/>
          </a:xfrm>
          <a:prstGeom prst="rect">
            <a:avLst/>
          </a:prstGeom>
        </p:spPr>
        <p:txBody>
          <a:bodyPr anchorCtr="0" anchor="t" bIns="91425" lIns="91425" spcFirstLastPara="1" rIns="91425" wrap="square" tIns="91425">
            <a:normAutofit/>
          </a:bodyPr>
          <a:lstStyle/>
          <a:p>
            <a:pPr indent="0" lvl="0" marL="0" rtl="0" algn="just">
              <a:lnSpc>
                <a:spcPct val="150000"/>
              </a:lnSpc>
              <a:spcBef>
                <a:spcPts val="1000"/>
              </a:spcBef>
              <a:spcAft>
                <a:spcPts val="0"/>
              </a:spcAft>
              <a:buNone/>
            </a:pPr>
            <a:r>
              <a:rPr lang="en" sz="1400">
                <a:latin typeface="Montserrat SemiBold"/>
                <a:ea typeface="Montserrat SemiBold"/>
                <a:cs typeface="Montserrat SemiBold"/>
                <a:sym typeface="Montserrat SemiBold"/>
              </a:rPr>
              <a:t>Volume :</a:t>
            </a:r>
            <a:endParaRPr sz="1400">
              <a:latin typeface="Montserrat SemiBold"/>
              <a:ea typeface="Montserrat SemiBold"/>
              <a:cs typeface="Montserrat SemiBold"/>
              <a:sym typeface="Montserrat SemiBold"/>
            </a:endParaRPr>
          </a:p>
        </p:txBody>
      </p:sp>
      <p:sp>
        <p:nvSpPr>
          <p:cNvPr id="108" name="Google Shape;108;p19"/>
          <p:cNvSpPr txBox="1"/>
          <p:nvPr>
            <p:ph idx="1" type="body"/>
          </p:nvPr>
        </p:nvSpPr>
        <p:spPr>
          <a:xfrm>
            <a:off x="5147900" y="500225"/>
            <a:ext cx="1594200" cy="429300"/>
          </a:xfrm>
          <a:prstGeom prst="rect">
            <a:avLst/>
          </a:prstGeom>
        </p:spPr>
        <p:txBody>
          <a:bodyPr anchorCtr="0" anchor="t" bIns="91425" lIns="91425" spcFirstLastPara="1" rIns="91425" wrap="square" tIns="91425">
            <a:normAutofit fontScale="85000"/>
          </a:bodyPr>
          <a:lstStyle/>
          <a:p>
            <a:pPr indent="0" lvl="0" marL="0" rtl="0" algn="just">
              <a:lnSpc>
                <a:spcPct val="150000"/>
              </a:lnSpc>
              <a:spcBef>
                <a:spcPts val="1000"/>
              </a:spcBef>
              <a:spcAft>
                <a:spcPts val="0"/>
              </a:spcAft>
              <a:buNone/>
            </a:pPr>
            <a:r>
              <a:rPr lang="en" sz="1752">
                <a:latin typeface="Montserrat SemiBold"/>
                <a:ea typeface="Montserrat SemiBold"/>
                <a:cs typeface="Montserrat SemiBold"/>
                <a:sym typeface="Montserrat SemiBold"/>
              </a:rPr>
              <a:t>Surface Area</a:t>
            </a:r>
            <a:r>
              <a:rPr lang="en" sz="1752">
                <a:latin typeface="Montserrat SemiBold"/>
                <a:ea typeface="Montserrat SemiBold"/>
                <a:cs typeface="Montserrat SemiBold"/>
                <a:sym typeface="Montserrat SemiBold"/>
              </a:rPr>
              <a:t> :</a:t>
            </a:r>
            <a:endParaRPr sz="1752">
              <a:latin typeface="Montserrat SemiBold"/>
              <a:ea typeface="Montserrat SemiBold"/>
              <a:cs typeface="Montserrat SemiBold"/>
              <a:sym typeface="Montserrat SemiBold"/>
            </a:endParaRPr>
          </a:p>
        </p:txBody>
      </p:sp>
      <p:pic>
        <p:nvPicPr>
          <p:cNvPr id="109" name="Google Shape;109;p19"/>
          <p:cNvPicPr preferRelativeResize="0"/>
          <p:nvPr/>
        </p:nvPicPr>
        <p:blipFill>
          <a:blip r:embed="rId4">
            <a:alphaModFix/>
          </a:blip>
          <a:stretch>
            <a:fillRect/>
          </a:stretch>
        </p:blipFill>
        <p:spPr>
          <a:xfrm>
            <a:off x="1162400" y="1001737"/>
            <a:ext cx="2064975" cy="1781725"/>
          </a:xfrm>
          <a:prstGeom prst="rect">
            <a:avLst/>
          </a:prstGeom>
          <a:noFill/>
          <a:ln>
            <a:noFill/>
          </a:ln>
        </p:spPr>
      </p:pic>
      <p:pic>
        <p:nvPicPr>
          <p:cNvPr id="110" name="Google Shape;110;p19"/>
          <p:cNvPicPr preferRelativeResize="0"/>
          <p:nvPr/>
        </p:nvPicPr>
        <p:blipFill>
          <a:blip r:embed="rId5">
            <a:alphaModFix/>
          </a:blip>
          <a:stretch>
            <a:fillRect/>
          </a:stretch>
        </p:blipFill>
        <p:spPr>
          <a:xfrm>
            <a:off x="4798425" y="1349675"/>
            <a:ext cx="2143125" cy="1085850"/>
          </a:xfrm>
          <a:prstGeom prst="rect">
            <a:avLst/>
          </a:prstGeom>
          <a:noFill/>
          <a:ln>
            <a:noFill/>
          </a:ln>
        </p:spPr>
      </p:pic>
      <p:sp>
        <p:nvSpPr>
          <p:cNvPr id="111" name="Google Shape;111;p19"/>
          <p:cNvSpPr txBox="1"/>
          <p:nvPr/>
        </p:nvSpPr>
        <p:spPr>
          <a:xfrm>
            <a:off x="606975" y="3171825"/>
            <a:ext cx="7757400" cy="1660800"/>
          </a:xfrm>
          <a:prstGeom prst="rect">
            <a:avLst/>
          </a:prstGeom>
          <a:noFill/>
          <a:ln>
            <a:noFill/>
          </a:ln>
        </p:spPr>
        <p:txBody>
          <a:bodyPr anchorCtr="0" anchor="t" bIns="91425" lIns="91425" spcFirstLastPara="1" rIns="91425" wrap="square" tIns="91425">
            <a:normAutofit/>
          </a:bodyPr>
          <a:lstStyle/>
          <a:p>
            <a:pPr indent="0" lvl="0" marL="0" rtl="0" algn="just">
              <a:lnSpc>
                <a:spcPct val="150000"/>
              </a:lnSpc>
              <a:spcBef>
                <a:spcPts val="0"/>
              </a:spcBef>
              <a:spcAft>
                <a:spcPts val="0"/>
              </a:spcAft>
              <a:buNone/>
            </a:pPr>
            <a:r>
              <a:rPr lang="en" sz="1500">
                <a:latin typeface="Montserrat Medium"/>
                <a:ea typeface="Montserrat Medium"/>
                <a:cs typeface="Montserrat Medium"/>
                <a:sym typeface="Montserrat Medium"/>
              </a:rPr>
              <a:t>This gives an approximate surface area to volume ratio of &gt;10</a:t>
            </a:r>
            <a:r>
              <a:rPr baseline="30000" lang="en" sz="1500">
                <a:latin typeface="Montserrat Medium"/>
                <a:ea typeface="Montserrat Medium"/>
                <a:cs typeface="Montserrat Medium"/>
                <a:sym typeface="Montserrat Medium"/>
              </a:rPr>
              <a:t>7</a:t>
            </a:r>
            <a:r>
              <a:rPr lang="en" sz="1500">
                <a:latin typeface="Montserrat Medium"/>
                <a:ea typeface="Montserrat Medium"/>
                <a:cs typeface="Montserrat Medium"/>
                <a:sym typeface="Montserrat Medium"/>
              </a:rPr>
              <a:t>:1 which is significantly larger than a macro sized particle. As the surface area to volume ratio increases so does the percentage of atoms at the surface and surface forces become more dominant.</a:t>
            </a:r>
            <a:r>
              <a:rPr lang="en" sz="1300">
                <a:latin typeface="Montserrat SemiBold"/>
                <a:ea typeface="Montserrat SemiBold"/>
                <a:cs typeface="Montserrat SemiBold"/>
                <a:sym typeface="Montserrat SemiBold"/>
              </a:rPr>
              <a:t> </a:t>
            </a:r>
            <a:endParaRPr sz="1300">
              <a:latin typeface="Montserrat SemiBold"/>
              <a:ea typeface="Montserrat SemiBold"/>
              <a:cs typeface="Montserrat SemiBold"/>
              <a:sym typeface="Montserrat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20"/>
          <p:cNvPicPr preferRelativeResize="0"/>
          <p:nvPr/>
        </p:nvPicPr>
        <p:blipFill rotWithShape="1">
          <a:blip r:embed="rId3">
            <a:alphaModFix/>
          </a:blip>
          <a:srcRect b="0" l="0" r="0" t="0"/>
          <a:stretch/>
        </p:blipFill>
        <p:spPr>
          <a:xfrm>
            <a:off x="0" y="0"/>
            <a:ext cx="9144024" cy="5143500"/>
          </a:xfrm>
          <a:prstGeom prst="rect">
            <a:avLst/>
          </a:prstGeom>
          <a:noFill/>
          <a:ln>
            <a:noFill/>
          </a:ln>
        </p:spPr>
      </p:pic>
      <p:pic>
        <p:nvPicPr>
          <p:cNvPr id="117" name="Google Shape;117;p20"/>
          <p:cNvPicPr preferRelativeResize="0"/>
          <p:nvPr/>
        </p:nvPicPr>
        <p:blipFill>
          <a:blip r:embed="rId4">
            <a:alphaModFix/>
          </a:blip>
          <a:stretch>
            <a:fillRect/>
          </a:stretch>
        </p:blipFill>
        <p:spPr>
          <a:xfrm>
            <a:off x="908450" y="2423375"/>
            <a:ext cx="7327100" cy="2377250"/>
          </a:xfrm>
          <a:prstGeom prst="rect">
            <a:avLst/>
          </a:prstGeom>
          <a:noFill/>
          <a:ln>
            <a:noFill/>
          </a:ln>
        </p:spPr>
      </p:pic>
      <p:pic>
        <p:nvPicPr>
          <p:cNvPr id="118" name="Google Shape;118;p20"/>
          <p:cNvPicPr preferRelativeResize="0"/>
          <p:nvPr/>
        </p:nvPicPr>
        <p:blipFill>
          <a:blip r:embed="rId5">
            <a:alphaModFix/>
          </a:blip>
          <a:stretch>
            <a:fillRect/>
          </a:stretch>
        </p:blipFill>
        <p:spPr>
          <a:xfrm>
            <a:off x="3203975" y="175675"/>
            <a:ext cx="2461000" cy="2031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21"/>
          <p:cNvPicPr preferRelativeResize="0"/>
          <p:nvPr/>
        </p:nvPicPr>
        <p:blipFill rotWithShape="1">
          <a:blip r:embed="rId3">
            <a:alphaModFix/>
          </a:blip>
          <a:srcRect b="0" l="0" r="0" t="0"/>
          <a:stretch/>
        </p:blipFill>
        <p:spPr>
          <a:xfrm>
            <a:off x="0" y="0"/>
            <a:ext cx="9144024" cy="5143500"/>
          </a:xfrm>
          <a:prstGeom prst="rect">
            <a:avLst/>
          </a:prstGeom>
          <a:noFill/>
          <a:ln>
            <a:noFill/>
          </a:ln>
        </p:spPr>
      </p:pic>
      <p:sp>
        <p:nvSpPr>
          <p:cNvPr id="124" name="Google Shape;124;p21"/>
          <p:cNvSpPr txBox="1"/>
          <p:nvPr>
            <p:ph type="title"/>
          </p:nvPr>
        </p:nvSpPr>
        <p:spPr>
          <a:xfrm>
            <a:off x="311700" y="241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990"/>
              <a:buFont typeface="Arial"/>
              <a:buNone/>
            </a:pPr>
            <a:r>
              <a:rPr b="1" lang="en" sz="2700">
                <a:latin typeface="Montserrat"/>
                <a:ea typeface="Montserrat"/>
                <a:cs typeface="Montserrat"/>
                <a:sym typeface="Montserrat"/>
              </a:rPr>
              <a:t>Melting Point</a:t>
            </a:r>
            <a:endParaRPr b="1" sz="2700">
              <a:latin typeface="Montserrat"/>
              <a:ea typeface="Montserrat"/>
              <a:cs typeface="Montserrat"/>
              <a:sym typeface="Montserrat"/>
            </a:endParaRPr>
          </a:p>
        </p:txBody>
      </p:sp>
      <p:sp>
        <p:nvSpPr>
          <p:cNvPr id="125" name="Google Shape;125;p21"/>
          <p:cNvSpPr txBox="1"/>
          <p:nvPr>
            <p:ph idx="1" type="body"/>
          </p:nvPr>
        </p:nvSpPr>
        <p:spPr>
          <a:xfrm>
            <a:off x="311700" y="1093000"/>
            <a:ext cx="4089900" cy="3536400"/>
          </a:xfrm>
          <a:prstGeom prst="rect">
            <a:avLst/>
          </a:prstGeom>
        </p:spPr>
        <p:txBody>
          <a:bodyPr anchorCtr="0" anchor="t" bIns="91425" lIns="91425" spcFirstLastPara="1" rIns="91425" wrap="square" tIns="91425">
            <a:normAutofit fontScale="92500"/>
          </a:bodyPr>
          <a:lstStyle/>
          <a:p>
            <a:pPr indent="0" lvl="0" marL="0" rtl="0" algn="just">
              <a:spcBef>
                <a:spcPts val="0"/>
              </a:spcBef>
              <a:spcAft>
                <a:spcPts val="0"/>
              </a:spcAft>
              <a:buClr>
                <a:schemeClr val="dk2"/>
              </a:buClr>
              <a:buSzPct val="61111"/>
              <a:buFont typeface="Arial"/>
              <a:buNone/>
            </a:pPr>
            <a:r>
              <a:rPr lang="en">
                <a:latin typeface="Montserrat Medium"/>
                <a:ea typeface="Montserrat Medium"/>
                <a:cs typeface="Montserrat Medium"/>
                <a:sym typeface="Montserrat Medium"/>
              </a:rPr>
              <a:t>Nanoparticles have a lower melting point than their bulk counterparts.</a:t>
            </a:r>
            <a:endParaRPr>
              <a:latin typeface="Montserrat Medium"/>
              <a:ea typeface="Montserrat Medium"/>
              <a:cs typeface="Montserrat Medium"/>
              <a:sym typeface="Montserrat Medium"/>
            </a:endParaRPr>
          </a:p>
          <a:p>
            <a:pPr indent="0" lvl="0" marL="0" rtl="0" algn="just">
              <a:spcBef>
                <a:spcPts val="1200"/>
              </a:spcBef>
              <a:spcAft>
                <a:spcPts val="0"/>
              </a:spcAft>
              <a:buClr>
                <a:schemeClr val="dk2"/>
              </a:buClr>
              <a:buSzPct val="61111"/>
              <a:buFont typeface="Arial"/>
              <a:buNone/>
            </a:pPr>
            <a:r>
              <a:rPr lang="en">
                <a:latin typeface="Montserrat Medium"/>
                <a:ea typeface="Montserrat Medium"/>
                <a:cs typeface="Montserrat Medium"/>
                <a:sym typeface="Montserrat Medium"/>
              </a:rPr>
              <a:t>Particles: May sinter together at lower than expected temperature.</a:t>
            </a:r>
            <a:endParaRPr>
              <a:latin typeface="Montserrat Medium"/>
              <a:ea typeface="Montserrat Medium"/>
              <a:cs typeface="Montserrat Medium"/>
              <a:sym typeface="Montserrat Medium"/>
            </a:endParaRPr>
          </a:p>
          <a:p>
            <a:pPr indent="0" lvl="0" marL="0" rtl="0" algn="just">
              <a:spcBef>
                <a:spcPts val="1200"/>
              </a:spcBef>
              <a:spcAft>
                <a:spcPts val="0"/>
              </a:spcAft>
              <a:buClr>
                <a:schemeClr val="dk2"/>
              </a:buClr>
              <a:buSzPct val="61111"/>
              <a:buFont typeface="Arial"/>
              <a:buNone/>
            </a:pPr>
            <a:r>
              <a:rPr lang="en">
                <a:latin typeface="Montserrat Medium"/>
                <a:ea typeface="Montserrat Medium"/>
                <a:cs typeface="Montserrat Medium"/>
                <a:sym typeface="Montserrat Medium"/>
              </a:rPr>
              <a:t>Rods: Can melt and form spherical droplets if heated too high.</a:t>
            </a:r>
            <a:endParaRPr>
              <a:latin typeface="Montserrat Medium"/>
              <a:ea typeface="Montserrat Medium"/>
              <a:cs typeface="Montserrat Medium"/>
              <a:sym typeface="Montserrat Medium"/>
            </a:endParaRPr>
          </a:p>
          <a:p>
            <a:pPr indent="0" lvl="0" marL="0" rtl="0" algn="just">
              <a:spcBef>
                <a:spcPts val="1200"/>
              </a:spcBef>
              <a:spcAft>
                <a:spcPts val="1200"/>
              </a:spcAft>
              <a:buNone/>
            </a:pPr>
            <a:r>
              <a:rPr lang="en">
                <a:latin typeface="Montserrat Medium"/>
                <a:ea typeface="Montserrat Medium"/>
                <a:cs typeface="Montserrat Medium"/>
                <a:sym typeface="Montserrat Medium"/>
              </a:rPr>
              <a:t>Films: Thin films can form pin-holes. Continued heating can lead to de-wetting behavior and island formation.</a:t>
            </a:r>
            <a:endParaRPr>
              <a:latin typeface="Montserrat Medium"/>
              <a:ea typeface="Montserrat Medium"/>
              <a:cs typeface="Montserrat Medium"/>
              <a:sym typeface="Montserrat Medium"/>
            </a:endParaRPr>
          </a:p>
        </p:txBody>
      </p:sp>
      <p:pic>
        <p:nvPicPr>
          <p:cNvPr id="126" name="Google Shape;126;p21"/>
          <p:cNvPicPr preferRelativeResize="0"/>
          <p:nvPr/>
        </p:nvPicPr>
        <p:blipFill>
          <a:blip r:embed="rId4">
            <a:alphaModFix/>
          </a:blip>
          <a:stretch>
            <a:fillRect/>
          </a:stretch>
        </p:blipFill>
        <p:spPr>
          <a:xfrm>
            <a:off x="4792250" y="1327744"/>
            <a:ext cx="3963900" cy="280953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400"/>
                                        <p:tgtEl>
                                          <p:spTgt spid="1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1AFD1"/>
      </a:accent4>
      <a:accent5>
        <a:srgbClr val="0F9D58"/>
      </a:accent5>
      <a:accent6>
        <a:srgbClr val="9C27B0"/>
      </a:accent6>
      <a:hlink>
        <a:srgbClr val="0F9D58"/>
      </a:hlink>
      <a:folHlink>
        <a:srgbClr val="0F9D5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